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794" r:id="rId2"/>
    <p:sldId id="857" r:id="rId3"/>
    <p:sldId id="855" r:id="rId4"/>
    <p:sldId id="858" r:id="rId5"/>
    <p:sldId id="861" r:id="rId6"/>
    <p:sldId id="859" r:id="rId7"/>
    <p:sldId id="887" r:id="rId8"/>
    <p:sldId id="864" r:id="rId9"/>
    <p:sldId id="878" r:id="rId10"/>
    <p:sldId id="879" r:id="rId11"/>
    <p:sldId id="880" r:id="rId12"/>
    <p:sldId id="881" r:id="rId13"/>
    <p:sldId id="882" r:id="rId14"/>
    <p:sldId id="883" r:id="rId15"/>
    <p:sldId id="884" r:id="rId16"/>
    <p:sldId id="885" r:id="rId17"/>
    <p:sldId id="877" r:id="rId18"/>
    <p:sldId id="886" r:id="rId1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13" userDrawn="1">
          <p15:clr>
            <a:srgbClr val="A4A3A4"/>
          </p15:clr>
        </p15:guide>
        <p15:guide id="2" pos="483" userDrawn="1">
          <p15:clr>
            <a:srgbClr val="A4A3A4"/>
          </p15:clr>
        </p15:guide>
        <p15:guide id="3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FA216"/>
    <a:srgbClr val="2C467C"/>
    <a:srgbClr val="F83A26"/>
    <a:srgbClr val="FF6969"/>
    <a:srgbClr val="B43022"/>
    <a:srgbClr val="F7C22D"/>
    <a:srgbClr val="5C7390"/>
    <a:srgbClr val="EE9836"/>
    <a:srgbClr val="7DDDFF"/>
    <a:srgbClr val="F9DC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51" autoAdjust="0"/>
    <p:restoredTop sz="86400" autoAdjust="0"/>
  </p:normalViewPr>
  <p:slideViewPr>
    <p:cSldViewPr snapToGrid="0" snapToObjects="1">
      <p:cViewPr>
        <p:scale>
          <a:sx n="75" d="100"/>
          <a:sy n="75" d="100"/>
        </p:scale>
        <p:origin x="-2358" y="-1020"/>
      </p:cViewPr>
      <p:guideLst>
        <p:guide orient="horz" pos="913"/>
        <p:guide pos="4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t\Desktop\&#1088;&#1072;&#1073;&#1086;&#1090;&#1072;%20&#1087;&#1086;%20&#1080;&#1085;&#1076;&#1077;&#1082;&#1089;&#1091;\&#1048;&#1058;&#1054;&#1043;&#1054;&#1042;&#1040;&#1071;%20&#1058;&#1040;&#1041;&#1051;&#1048;&#1062;&#1040;\&#1089;&#1074;&#1086;&#1076;%20p1,p2,p3%2021.0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radarChart>
        <c:radarStyle val="marker"/>
        <c:ser>
          <c:idx val="0"/>
          <c:order val="0"/>
          <c:tx>
            <c:strRef>
              <c:f>'свод P1, P2, P3'!$C$109</c:f>
              <c:strCache>
                <c:ptCount val="1"/>
                <c:pt idx="0">
                  <c:v>ДФО</c:v>
                </c:pt>
              </c:strCache>
            </c:strRef>
          </c:tx>
          <c:marker>
            <c:symbol val="none"/>
          </c:marker>
          <c:dLbls>
            <c:dLbl>
              <c:idx val="3"/>
              <c:layout>
                <c:manualLayout>
                  <c:x val="-1.1198946417229976E-2"/>
                  <c:y val="-2.77777777777777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76461321210831E-3"/>
                  <c:y val="-5.09259259259259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4881518908974797E-2"/>
                  <c:y val="-2.31481481481481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'2019 итого РФ'!$D$1:$J$1</c:f>
              <c:strCache>
                <c:ptCount val="7"/>
                <c:pt idx="0">
                  <c:v>Роспотребнадзор</c:v>
                </c:pt>
                <c:pt idx="1">
                  <c:v>Росприроднадзор</c:v>
                </c:pt>
                <c:pt idx="2">
                  <c:v>Ростехнадзор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Роструд</c:v>
                </c:pt>
              </c:strCache>
            </c:strRef>
          </c:cat>
          <c:val>
            <c:numRef>
              <c:f>'свод P1, P2, P3'!$E$109:$L$109</c:f>
              <c:numCache>
                <c:formatCode>_-* #,##0.0\ _₽_-;\-* #,##0.0\ _₽_-;_-* "-"??\ _₽_-;_-@_-</c:formatCode>
                <c:ptCount val="8"/>
                <c:pt idx="0">
                  <c:v>3.6757575757575767</c:v>
                </c:pt>
                <c:pt idx="1">
                  <c:v>4.4681818181818169</c:v>
                </c:pt>
                <c:pt idx="2">
                  <c:v>4.1333333333333346</c:v>
                </c:pt>
                <c:pt idx="3">
                  <c:v>4.2616666666666676</c:v>
                </c:pt>
                <c:pt idx="4">
                  <c:v>3.9575757575757571</c:v>
                </c:pt>
                <c:pt idx="5">
                  <c:v>4.0227272727272716</c:v>
                </c:pt>
                <c:pt idx="6">
                  <c:v>4.4181818181818171</c:v>
                </c:pt>
                <c:pt idx="7">
                  <c:v>4.2818181818181822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82-8949-BA9C-B08970F655FF}"/>
            </c:ext>
          </c:extLst>
        </c:ser>
        <c:ser>
          <c:idx val="1"/>
          <c:order val="1"/>
          <c:tx>
            <c:strRef>
              <c:f>'свод P1, P2, P3'!$C$89</c:f>
              <c:strCache>
                <c:ptCount val="1"/>
                <c:pt idx="0">
                  <c:v>Всего по России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'2019 итого РФ'!$D$1:$J$1</c:f>
              <c:strCache>
                <c:ptCount val="7"/>
                <c:pt idx="0">
                  <c:v>Роспотребнадзор</c:v>
                </c:pt>
                <c:pt idx="1">
                  <c:v>Росприроднадзор</c:v>
                </c:pt>
                <c:pt idx="2">
                  <c:v>Ростехнадзор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Роструд</c:v>
                </c:pt>
              </c:strCache>
            </c:strRef>
          </c:cat>
          <c:val>
            <c:numRef>
              <c:f>'свод P1, P2, P3'!$E$89:$L$89</c:f>
              <c:numCache>
                <c:formatCode>_(* #,##0.00_);_(* \(#,##0.00\);_(* "-"??_);_(@_)</c:formatCode>
                <c:ptCount val="8"/>
                <c:pt idx="0">
                  <c:v>3.5084313725490199</c:v>
                </c:pt>
                <c:pt idx="1">
                  <c:v>3.8715686274509795</c:v>
                </c:pt>
                <c:pt idx="2">
                  <c:v>4.2035294117647082</c:v>
                </c:pt>
                <c:pt idx="3">
                  <c:v>3.9615461847389555</c:v>
                </c:pt>
                <c:pt idx="4">
                  <c:v>3.6983935742971883</c:v>
                </c:pt>
                <c:pt idx="5">
                  <c:v>3.9730392156862742</c:v>
                </c:pt>
                <c:pt idx="6">
                  <c:v>3.8112745098039209</c:v>
                </c:pt>
                <c:pt idx="7">
                  <c:v>4.2192771084337384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382-8949-BA9C-B08970F655FF}"/>
            </c:ext>
          </c:extLst>
        </c:ser>
        <c:dLbls/>
        <c:axId val="100807040"/>
        <c:axId val="100808576"/>
      </c:radarChart>
      <c:catAx>
        <c:axId val="100807040"/>
        <c:scaling>
          <c:orientation val="minMax"/>
        </c:scaling>
        <c:axPos val="b"/>
        <c:majorGridlines/>
        <c:numFmt formatCode="General" sourceLinked="0"/>
        <c:tickLblPos val="nextTo"/>
        <c:crossAx val="100808576"/>
        <c:crosses val="autoZero"/>
        <c:auto val="1"/>
        <c:lblAlgn val="ctr"/>
        <c:lblOffset val="100"/>
      </c:catAx>
      <c:valAx>
        <c:axId val="100808576"/>
        <c:scaling>
          <c:orientation val="minMax"/>
          <c:max val="8"/>
        </c:scaling>
        <c:axPos val="l"/>
        <c:majorGridlines/>
        <c:numFmt formatCode="_(* #,##0_);_(* \(#,##0\);_(* &quot;-&quot;_);_(@_)" sourceLinked="0"/>
        <c:majorTickMark val="cross"/>
        <c:tickLblPos val="none"/>
        <c:crossAx val="100807040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radarChart>
        <c:radarStyle val="marker"/>
        <c:ser>
          <c:idx val="0"/>
          <c:order val="0"/>
          <c:tx>
            <c:strRef>
              <c:f>Лист1!$D$18</c:f>
              <c:strCache>
                <c:ptCount val="1"/>
                <c:pt idx="0">
                  <c:v>ДФО</c:v>
                </c:pt>
              </c:strCache>
            </c:strRef>
          </c:tx>
          <c:marker>
            <c:symbol val="none"/>
          </c:marker>
          <c:dLbls>
            <c:dLbl>
              <c:idx val="1"/>
              <c:layout>
                <c:manualLayout>
                  <c:x val="-1.3157897463302419E-2"/>
                  <c:y val="2.074688796680498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0526317970641928E-2"/>
                  <c:y val="-2.074688796680498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0000010360549185E-2"/>
                  <c:y val="-4.149377593360996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0349013657056174E-2"/>
                  <c:y val="-5.3960622656508634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8209408194233691E-2"/>
                  <c:y val="3.826342899190578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Лист1!$E$17:$L$17</c:f>
              <c:strCache>
                <c:ptCount val="8"/>
                <c:pt idx="0">
                  <c:v>Роспотребнадзор</c:v>
                </c:pt>
                <c:pt idx="1">
                  <c:v>Росприроднадзор</c:v>
                </c:pt>
                <c:pt idx="2">
                  <c:v>Ростехнадзор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Ространснадзор</c:v>
                </c:pt>
                <c:pt idx="6">
                  <c:v>Росздравнадзор</c:v>
                </c:pt>
                <c:pt idx="7">
                  <c:v>Роструд</c:v>
                </c:pt>
              </c:strCache>
            </c:strRef>
          </c:cat>
          <c:val>
            <c:numRef>
              <c:f>Лист1!$E$18:$L$18</c:f>
              <c:numCache>
                <c:formatCode>0.0</c:formatCode>
                <c:ptCount val="8"/>
                <c:pt idx="0">
                  <c:v>4.1090909090909085</c:v>
                </c:pt>
                <c:pt idx="1">
                  <c:v>4.5727272727272723</c:v>
                </c:pt>
                <c:pt idx="2">
                  <c:v>3.7181818181818191</c:v>
                </c:pt>
                <c:pt idx="3">
                  <c:v>4.709090909090909</c:v>
                </c:pt>
                <c:pt idx="4">
                  <c:v>4.1545454545454534</c:v>
                </c:pt>
                <c:pt idx="5">
                  <c:v>5.7272727272727275</c:v>
                </c:pt>
                <c:pt idx="6">
                  <c:v>4.8000000000000007</c:v>
                </c:pt>
                <c:pt idx="7">
                  <c:v>5.1909090909090905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D9-824D-A437-6A9B3570758C}"/>
            </c:ext>
          </c:extLst>
        </c:ser>
        <c:ser>
          <c:idx val="1"/>
          <c:order val="1"/>
          <c:tx>
            <c:strRef>
              <c:f>Лист1!$D$19</c:f>
              <c:strCache>
                <c:ptCount val="1"/>
                <c:pt idx="0">
                  <c:v>Всего по России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Лист1!$E$17:$L$17</c:f>
              <c:strCache>
                <c:ptCount val="8"/>
                <c:pt idx="0">
                  <c:v>Роспотребнадзор</c:v>
                </c:pt>
                <c:pt idx="1">
                  <c:v>Росприроднадзор</c:v>
                </c:pt>
                <c:pt idx="2">
                  <c:v>Ростехнадзор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Ространснадзор</c:v>
                </c:pt>
                <c:pt idx="6">
                  <c:v>Росздравнадзор</c:v>
                </c:pt>
                <c:pt idx="7">
                  <c:v>Роструд</c:v>
                </c:pt>
              </c:strCache>
            </c:strRef>
          </c:cat>
          <c:val>
            <c:numRef>
              <c:f>Лист1!$E$19:$L$19</c:f>
              <c:numCache>
                <c:formatCode>General</c:formatCode>
                <c:ptCount val="8"/>
                <c:pt idx="0">
                  <c:v>4.3</c:v>
                </c:pt>
                <c:pt idx="1">
                  <c:v>4.3</c:v>
                </c:pt>
                <c:pt idx="2">
                  <c:v>4.3</c:v>
                </c:pt>
                <c:pt idx="3">
                  <c:v>4.3</c:v>
                </c:pt>
                <c:pt idx="4">
                  <c:v>4.3</c:v>
                </c:pt>
                <c:pt idx="5">
                  <c:v>4.3</c:v>
                </c:pt>
                <c:pt idx="6">
                  <c:v>4.3</c:v>
                </c:pt>
                <c:pt idx="7">
                  <c:v>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FD9-824D-A437-6A9B3570758C}"/>
            </c:ext>
          </c:extLst>
        </c:ser>
        <c:dLbls/>
        <c:axId val="100852480"/>
        <c:axId val="100854016"/>
      </c:radarChart>
      <c:catAx>
        <c:axId val="100852480"/>
        <c:scaling>
          <c:orientation val="minMax"/>
        </c:scaling>
        <c:axPos val="b"/>
        <c:majorGridlines/>
        <c:numFmt formatCode="General" sourceLinked="0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0854016"/>
        <c:crosses val="autoZero"/>
        <c:auto val="1"/>
        <c:lblAlgn val="ctr"/>
        <c:lblOffset val="100"/>
      </c:catAx>
      <c:valAx>
        <c:axId val="100854016"/>
        <c:scaling>
          <c:orientation val="minMax"/>
        </c:scaling>
        <c:axPos val="l"/>
        <c:majorGridlines/>
        <c:numFmt formatCode="0.0" sourceLinked="1"/>
        <c:majorTickMark val="cross"/>
        <c:tickLblPos val="none"/>
        <c:crossAx val="100852480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079E5-A4C1-F246-8284-9A05A7D53247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4B1DD-9944-0140-9883-30E6422ABE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055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4B1DD-9944-0140-9883-30E6422ABE8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4547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4291D7-70A3-E94B-9FDB-2B272BB2B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69A37C1-B6CE-E943-AD55-D2804C2E7E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9A53111-4263-9844-8CDC-449E306E4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5E18-9ACB-3E48-BEC2-58629DD4DE8C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8AC558B-6829-B34A-92F8-C73B2B17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26037DB-5336-3748-8C92-DC1C52AFC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6721-301D-A740-9DE3-6025E1F15C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441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26337E-64AD-3145-8A60-040782692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E487824-89D4-5F42-8598-179486E03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29F5F10-9464-4445-A7A1-2706B3C93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5E18-9ACB-3E48-BEC2-58629DD4DE8C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84E6836-1C0F-0B42-BA14-31F63A57F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D2D73AF-D595-214E-9266-3E782B44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6721-301D-A740-9DE3-6025E1F15C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678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1EFF2A5-91AF-FA4F-9A39-C10D3BC3F0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FC4CC09-B337-044C-8868-A7FE30622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2FD93CB-CA20-CD45-8D68-11D5B552D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5E18-9ACB-3E48-BEC2-58629DD4DE8C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9EE56A0-7555-8147-B673-26F70B677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7DF4A98-11BE-8D40-9CC1-A079F30BF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6721-301D-A740-9DE3-6025E1F15C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0670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95" b="0" i="0">
                <a:solidFill>
                  <a:srgbClr val="231F20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93738" y="1643001"/>
            <a:ext cx="4346839" cy="1255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188941" y="1643001"/>
            <a:ext cx="4381590" cy="1255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7" b="0" i="0">
                <a:solidFill>
                  <a:srgbClr val="231F20"/>
                </a:solidFill>
                <a:latin typeface="Helvetica"/>
                <a:cs typeface="Helvetica"/>
              </a:defRPr>
            </a:lvl1pPr>
          </a:lstStyle>
          <a:p>
            <a:pPr marL="23023"/>
            <a:fld id="{81D60167-4931-47E6-BA6A-407CBD079E47}" type="slidenum">
              <a:rPr lang="ru-RU" spc="-5" smtClean="0"/>
              <a:pPr marL="23023"/>
              <a:t>‹#›</a:t>
            </a:fld>
            <a:endParaRPr lang="ru-RU" spc="-5" dirty="0"/>
          </a:p>
        </p:txBody>
      </p:sp>
    </p:spTree>
    <p:extLst>
      <p:ext uri="{BB962C8B-B14F-4D97-AF65-F5344CB8AC3E}">
        <p14:creationId xmlns:p14="http://schemas.microsoft.com/office/powerpoint/2010/main" xmlns="" val="3517598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sldNum" sz="quarter" idx="2"/>
          </p:nvPr>
        </p:nvSpPr>
        <p:spPr>
          <a:xfrm>
            <a:off x="11479571" y="6454998"/>
            <a:ext cx="222988" cy="139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296954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FEBFAF-A707-D543-90F2-AAE986725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144" y="460385"/>
            <a:ext cx="8625113" cy="398571"/>
          </a:xfrm>
        </p:spPr>
        <p:txBody>
          <a:bodyPr wrap="square" lIns="0" tIns="0" rIns="0" bIns="0" anchor="t">
            <a:spAutoFit/>
          </a:bodyPr>
          <a:lstStyle>
            <a:lvl1pPr>
              <a:defRPr sz="2800">
                <a:solidFill>
                  <a:srgbClr val="2C467C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9CDC303-66AB-49B4-A4F1-813EC09D8395}"/>
              </a:ext>
            </a:extLst>
          </p:cNvPr>
          <p:cNvSpPr/>
          <p:nvPr userDrawn="1"/>
        </p:nvSpPr>
        <p:spPr>
          <a:xfrm>
            <a:off x="10788650" y="442594"/>
            <a:ext cx="1403350" cy="365126"/>
          </a:xfrm>
          <a:prstGeom prst="rect">
            <a:avLst/>
          </a:prstGeom>
          <a:solidFill>
            <a:srgbClr val="2C46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28933EC6-5FBA-433E-8187-A91F1B00C8AC}"/>
              </a:ext>
            </a:extLst>
          </p:cNvPr>
          <p:cNvSpPr/>
          <p:nvPr userDrawn="1"/>
        </p:nvSpPr>
        <p:spPr>
          <a:xfrm>
            <a:off x="11630249" y="442594"/>
            <a:ext cx="561751" cy="365126"/>
          </a:xfrm>
          <a:prstGeom prst="rect">
            <a:avLst/>
          </a:prstGeom>
          <a:solidFill>
            <a:srgbClr val="4FA2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7D60444E-4A1E-454E-88F6-3BCCD4588887}"/>
              </a:ext>
            </a:extLst>
          </p:cNvPr>
          <p:cNvSpPr/>
          <p:nvPr userDrawn="1"/>
        </p:nvSpPr>
        <p:spPr>
          <a:xfrm>
            <a:off x="0" y="442594"/>
            <a:ext cx="561751" cy="365126"/>
          </a:xfrm>
          <a:prstGeom prst="rect">
            <a:avLst/>
          </a:prstGeom>
          <a:solidFill>
            <a:srgbClr val="4FA2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омер слайда 3">
            <a:extLst>
              <a:ext uri="{FF2B5EF4-FFF2-40B4-BE49-F238E27FC236}">
                <a16:creationId xmlns:a16="http://schemas.microsoft.com/office/drawing/2014/main" xmlns="" id="{50BE0F30-7FB9-4CAD-B315-7630572FD1C2}"/>
              </a:ext>
            </a:extLst>
          </p:cNvPr>
          <p:cNvSpPr txBox="1">
            <a:spLocks/>
          </p:cNvSpPr>
          <p:nvPr userDrawn="1"/>
        </p:nvSpPr>
        <p:spPr>
          <a:xfrm>
            <a:off x="11622629" y="531670"/>
            <a:ext cx="561751" cy="1846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baseline="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    </a:t>
            </a:r>
            <a:fld id="{15894D0E-EFDA-064C-9F71-15BA4134874F}" type="slidenum">
              <a:rPr lang="ru-RU" smtClean="0">
                <a:solidFill>
                  <a:schemeClr val="bg1"/>
                </a:solidFill>
              </a:rPr>
              <a:pPr algn="l"/>
              <a:t>‹#›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119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562CCD-3A41-6047-99B1-F06087166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724474D-879F-794E-B922-418CB0BCD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40BA5BF-2E02-3440-8B2A-2BE674859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5E18-9ACB-3E48-BEC2-58629DD4DE8C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FAD1CF8-0A32-D04C-ABB9-BD0C4F05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07F30B3-CA5A-CE40-9505-6BCB1013F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6721-301D-A740-9DE3-6025E1F15C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78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0DF491-A0E5-9D4C-9D4C-2F37A35A5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7050B2C-19AF-EB47-AB0D-3A4A71A7E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CCC0276-AF98-A644-8487-59EFC8CB5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70E5BB4-A0B7-3D42-AA14-E4A3D1641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5E18-9ACB-3E48-BEC2-58629DD4DE8C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AB63A0E-B8A6-EB4F-BDC3-854AF8F37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652E502-FE0D-C248-B2AF-DB7C4BCB8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6721-301D-A740-9DE3-6025E1F15C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201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1EAF12-239B-5248-87C6-8613E324E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949B1C7-7B45-0B4D-B455-BC2534323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76B492B-99F0-A049-979B-D795C9ABA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C3856DD-D922-FF4D-A2E3-3C824225E5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9422BA1-1970-D748-A35D-6883E5BDEF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C8F35D2-93DD-4648-9F5F-F08E67511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5E18-9ACB-3E48-BEC2-58629DD4DE8C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591D103-D826-7E4D-8A6D-7D49411B3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DBF895E0-6999-CB45-9378-88017F6C6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6721-301D-A740-9DE3-6025E1F15C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292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FBE5E6-6622-DA43-916E-B049C447E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FB1D4C7-6038-364C-BBB1-CF6BDFB67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5E18-9ACB-3E48-BEC2-58629DD4DE8C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6FEEC08-475C-1849-999A-CE443F4D5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46638BC-8390-DF4E-9062-D34FFA0F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6721-301D-A740-9DE3-6025E1F15C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3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6E85B81-E0BA-7443-8DDE-693BCBFCD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5E18-9ACB-3E48-BEC2-58629DD4DE8C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3C8A3E4-1861-BA4C-B2AD-D89651D57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A82C81D-723D-D844-A9FC-65F18C3FD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6721-301D-A740-9DE3-6025E1F15C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18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699F8F-CC1C-A34F-B30E-E90B2057E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F9526B2-2967-AB40-B062-7C18A0051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C5AF7C6-2F8C-CE45-BA28-3E1AD2DCC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015D173-5107-6943-9BE2-32874303E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5E18-9ACB-3E48-BEC2-58629DD4DE8C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D09BA49-03AC-7E45-B150-243CA391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C800D1F-2CFB-4F47-8296-936144A6A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6721-301D-A740-9DE3-6025E1F15C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886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C6327C-3F8D-DF4E-B660-F6E57049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D269898-18F1-A247-B099-87EF9D8F43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4549079-E43D-8443-A971-35765F150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E2F69A1-C259-0B47-972E-496DEDE2C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5E18-9ACB-3E48-BEC2-58629DD4DE8C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BF8E864-712D-404A-A5BF-02F6B9BCD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00F8125-009D-0146-9D9A-4D2BF8975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6721-301D-A740-9DE3-6025E1F15C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908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65534C-DE9A-AA4F-ACDB-CDAF3A2A7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8F70A1F-5FF1-DA43-A812-B511B5AA4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3A07CA2-B475-264F-857B-1B7D7922C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F5E18-9ACB-3E48-BEC2-58629DD4DE8C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5AB496B-0634-AD4B-BA8A-73CBFB933D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B9E3996-AB8A-D745-A6E0-4C4C8738F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F6721-301D-A740-9DE3-6025E1F15C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700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>
            <a:extLst>
              <a:ext uri="{FF2B5EF4-FFF2-40B4-BE49-F238E27FC236}">
                <a16:creationId xmlns:a16="http://schemas.microsoft.com/office/drawing/2014/main" xmlns="" id="{D82C45EA-783D-4553-824E-4274B816755C}"/>
              </a:ext>
            </a:extLst>
          </p:cNvPr>
          <p:cNvSpPr txBox="1">
            <a:spLocks/>
          </p:cNvSpPr>
          <p:nvPr/>
        </p:nvSpPr>
        <p:spPr>
          <a:xfrm>
            <a:off x="460375" y="4933575"/>
            <a:ext cx="10991085" cy="59247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ru-RU" sz="3500" b="1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Times New Roman" pitchFamily="18" charset="0"/>
              </a:rPr>
              <a:t>ДАЛЬНЕВОСТОЧНЫЙ ФЕДЕРАЛЬНЫЙ ОКРУГ</a:t>
            </a:r>
            <a:endParaRPr lang="ru-RU" sz="3500" b="1" dirty="0">
              <a:solidFill>
                <a:schemeClr val="accent1">
                  <a:lumMod val="50000"/>
                </a:schemeClr>
              </a:solidFill>
              <a:ea typeface="Montserrat" charset="0"/>
              <a:cs typeface="Montserrat" charset="0"/>
            </a:endParaRPr>
          </a:p>
        </p:txBody>
      </p:sp>
      <p:sp>
        <p:nvSpPr>
          <p:cNvPr id="5" name="AutoShape 2" descr="Наблюдательный Сове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Наблюдательный Совет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Наблюдательный Совет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2" descr="Наблюдательный совет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4" descr="Наблюдательный совет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6" descr="Что такое Наблюдательный совет для коммунальных предприятий? - Лента  новостей Чернигова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8" descr="Что такое Наблюдательный совет для коммунальных предприятий? - Лента  новостей Чернигова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714019" cy="365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21" t="9754" r="70477" b="74367"/>
          <a:stretch/>
        </p:blipFill>
        <p:spPr bwMode="auto">
          <a:xfrm>
            <a:off x="7759718" y="170315"/>
            <a:ext cx="1841428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638569" y="1072306"/>
            <a:ext cx="3390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pc="-20" dirty="0"/>
              <a:t>МАТЕРИАЛ </a:t>
            </a:r>
            <a:r>
              <a:rPr lang="ru-RU" dirty="0"/>
              <a:t>К</a:t>
            </a:r>
            <a:r>
              <a:rPr lang="ru-RU" spc="-50" dirty="0"/>
              <a:t> </a:t>
            </a:r>
            <a:r>
              <a:rPr lang="ru-RU" spc="-5" dirty="0"/>
              <a:t>ОБСУЖДЕНИЮ</a:t>
            </a:r>
            <a:endParaRPr lang="ru-RU" dirty="0"/>
          </a:p>
        </p:txBody>
      </p:sp>
      <p:sp>
        <p:nvSpPr>
          <p:cNvPr id="13" name="object 6"/>
          <p:cNvSpPr/>
          <p:nvPr/>
        </p:nvSpPr>
        <p:spPr>
          <a:xfrm>
            <a:off x="6638569" y="71096"/>
            <a:ext cx="1023159" cy="8683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67675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 txBox="1"/>
          <p:nvPr/>
        </p:nvSpPr>
        <p:spPr>
          <a:xfrm>
            <a:off x="747607" y="444013"/>
            <a:ext cx="11444393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>
                <a:latin typeface="Verdana"/>
                <a:cs typeface="Verdana"/>
              </a:rPr>
              <a:t>Расчет </a:t>
            </a:r>
            <a:r>
              <a:rPr lang="ru-RU" sz="1400" b="1" spc="-5" dirty="0">
                <a:latin typeface="Verdana"/>
                <a:cs typeface="Verdana"/>
              </a:rPr>
              <a:t>показателей </a:t>
            </a:r>
            <a:r>
              <a:rPr lang="ru-RU" sz="1400" b="1" spc="-5" dirty="0" err="1">
                <a:latin typeface="Verdana"/>
                <a:cs typeface="Verdana"/>
              </a:rPr>
              <a:t>Росприроднадзора</a:t>
            </a:r>
            <a:r>
              <a:rPr lang="ru-RU" sz="1400" b="1" spc="-5" dirty="0">
                <a:latin typeface="Verdana"/>
                <a:cs typeface="Verdana"/>
              </a:rPr>
              <a:t> </a:t>
            </a:r>
            <a:r>
              <a:rPr lang="ru-RU" sz="1400" b="1" dirty="0">
                <a:latin typeface="Verdana"/>
                <a:cs typeface="Verdana"/>
              </a:rPr>
              <a:t>по </a:t>
            </a:r>
            <a:r>
              <a:rPr lang="ru-RU" sz="1400" b="1" spc="-5" dirty="0">
                <a:latin typeface="Verdana"/>
                <a:cs typeface="Verdana"/>
              </a:rPr>
              <a:t>Дальневосточному федеральному округу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3687977"/>
              </p:ext>
            </p:extLst>
          </p:nvPr>
        </p:nvGraphicFramePr>
        <p:xfrm>
          <a:off x="434390" y="952245"/>
          <a:ext cx="7084011" cy="132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49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41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1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30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12700" marR="12700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12700" marR="12700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623</a:t>
                      </a:r>
                    </a:p>
                  </a:txBody>
                  <a:tcPr marL="8245" marR="8245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22,2 %</a:t>
                      </a: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2802</a:t>
                      </a:r>
                    </a:p>
                  </a:txBody>
                  <a:tcPr marL="8245" marR="8245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46385126"/>
              </p:ext>
            </p:extLst>
          </p:nvPr>
        </p:nvGraphicFramePr>
        <p:xfrm>
          <a:off x="408992" y="2489454"/>
          <a:ext cx="7109409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81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3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66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15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8245" marR="8245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8245" marR="8245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988</a:t>
                      </a:r>
                    </a:p>
                  </a:txBody>
                  <a:tcPr marL="8245" marR="8245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34,2 %</a:t>
                      </a: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2887</a:t>
                      </a:r>
                    </a:p>
                  </a:txBody>
                  <a:tcPr marL="8245" marR="8245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object 5"/>
          <p:cNvSpPr txBox="1"/>
          <p:nvPr/>
        </p:nvSpPr>
        <p:spPr>
          <a:xfrm>
            <a:off x="8128338" y="802385"/>
            <a:ext cx="3521287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5080" indent="-31115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Предупреждений </a:t>
            </a:r>
            <a:r>
              <a:rPr sz="900" b="1" dirty="0">
                <a:latin typeface="Times New Roman"/>
                <a:cs typeface="Times New Roman"/>
              </a:rPr>
              <a:t>от</a:t>
            </a:r>
            <a:r>
              <a:rPr sz="900" b="1" spc="-8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общего  </a:t>
            </a:r>
            <a:r>
              <a:rPr sz="900" b="1" dirty="0" err="1">
                <a:latin typeface="Times New Roman"/>
                <a:cs typeface="Times New Roman"/>
              </a:rPr>
              <a:t>числа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наказаний</a:t>
            </a:r>
            <a:r>
              <a:rPr lang="ru-RU"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65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13,1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8" name="object 9"/>
          <p:cNvSpPr txBox="1"/>
          <p:nvPr/>
        </p:nvSpPr>
        <p:spPr>
          <a:xfrm>
            <a:off x="8040286" y="2428494"/>
            <a:ext cx="3890433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33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организаций </a:t>
            </a:r>
            <a:r>
              <a:rPr sz="900" b="1" dirty="0">
                <a:latin typeface="Times New Roman"/>
                <a:cs typeface="Times New Roman"/>
              </a:rPr>
              <a:t>и ИП,  </a:t>
            </a:r>
            <a:r>
              <a:rPr sz="900" b="1" spc="-5" dirty="0">
                <a:latin typeface="Times New Roman"/>
                <a:cs typeface="Times New Roman"/>
              </a:rPr>
              <a:t>подвергнутых контролю </a:t>
            </a:r>
            <a:r>
              <a:rPr sz="900" b="1" dirty="0">
                <a:latin typeface="Times New Roman"/>
                <a:cs typeface="Times New Roman"/>
              </a:rPr>
              <a:t>и </a:t>
            </a:r>
            <a:r>
              <a:rPr sz="900" b="1" spc="-5" dirty="0">
                <a:latin typeface="Times New Roman"/>
                <a:cs typeface="Times New Roman"/>
              </a:rPr>
              <a:t>надзору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14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25,1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9" name="object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4184256"/>
              </p:ext>
            </p:extLst>
          </p:nvPr>
        </p:nvGraphicFramePr>
        <p:xfrm>
          <a:off x="8445500" y="1372329"/>
          <a:ext cx="2488410" cy="8680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1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8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4010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Мордовия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88,4 %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Дагестан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86,4 %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 marR="0" indent="0" defTabSz="914400" eaLnBrk="1" fontAlgn="auto" latinLnBrk="0" hangingPunct="1">
                        <a:lnSpc>
                          <a:spcPts val="8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>
                          <a:latin typeface="Arial"/>
                          <a:cs typeface="Arial"/>
                        </a:rPr>
                        <a:t>Кабардино-Балкарская Республика</a:t>
                      </a:r>
                      <a:endParaRPr lang="ru-RU"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80,7 %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Забайкальский край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0,6 %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Ингушетия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0,0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Карелия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0" name="object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2639574"/>
              </p:ext>
            </p:extLst>
          </p:nvPr>
        </p:nvGraphicFramePr>
        <p:xfrm>
          <a:off x="8486267" y="3040722"/>
          <a:ext cx="2489045" cy="868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0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8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4010">
                <a:tc>
                  <a:txBody>
                    <a:bodyPr/>
                    <a:lstStyle/>
                    <a:p>
                      <a:pPr marL="35560" marR="0" indent="0" defTabSz="914400" eaLnBrk="1" fontAlgn="auto" latinLnBrk="0" hangingPunct="1">
                        <a:lnSpc>
                          <a:spcPts val="8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Севастополь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0,6 %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Тюменская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5,0 %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Санкт-Петербург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6,5 %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Тыва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73,9 %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Тверская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87,1 %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4010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Новгородская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95,4 %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04495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 txBox="1"/>
          <p:nvPr/>
        </p:nvSpPr>
        <p:spPr>
          <a:xfrm>
            <a:off x="567606" y="464689"/>
            <a:ext cx="9544556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>
                <a:latin typeface="Verdana"/>
                <a:cs typeface="Verdana"/>
              </a:rPr>
              <a:t>Расчет </a:t>
            </a:r>
            <a:r>
              <a:rPr lang="ru-RU" sz="1400" b="1" spc="-5" dirty="0">
                <a:latin typeface="Verdana"/>
                <a:cs typeface="Verdana"/>
              </a:rPr>
              <a:t>показателей </a:t>
            </a:r>
            <a:r>
              <a:rPr lang="ru-RU" sz="1400" b="1" spc="-5" dirty="0" err="1">
                <a:latin typeface="Verdana"/>
                <a:cs typeface="Verdana"/>
              </a:rPr>
              <a:t>Ростехнадзора</a:t>
            </a:r>
            <a:r>
              <a:rPr lang="ru-RU" sz="1400" b="1" spc="-5" dirty="0">
                <a:latin typeface="Verdana"/>
                <a:cs typeface="Verdana"/>
              </a:rPr>
              <a:t> </a:t>
            </a:r>
            <a:r>
              <a:rPr lang="ru-RU" sz="1400" b="1" dirty="0">
                <a:latin typeface="Verdana"/>
                <a:cs typeface="Verdana"/>
              </a:rPr>
              <a:t>по </a:t>
            </a:r>
            <a:r>
              <a:rPr lang="ru-RU" sz="1400" b="1" spc="-5" dirty="0">
                <a:latin typeface="Verdana"/>
                <a:cs typeface="Verdana"/>
              </a:rPr>
              <a:t>Дальневосточному федеральному округу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2811286"/>
              </p:ext>
            </p:extLst>
          </p:nvPr>
        </p:nvGraphicFramePr>
        <p:xfrm>
          <a:off x="657571" y="1027471"/>
          <a:ext cx="7084011" cy="132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49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41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1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30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12700" marR="12700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12700" marR="12700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329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19,2 %</a:t>
                      </a: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1718</a:t>
                      </a:r>
                    </a:p>
                  </a:txBody>
                  <a:tcPr marL="12700" marR="12700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2181328"/>
              </p:ext>
            </p:extLst>
          </p:nvPr>
        </p:nvGraphicFramePr>
        <p:xfrm>
          <a:off x="632173" y="2564680"/>
          <a:ext cx="7109409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81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3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66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15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8245" marR="8245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8245" marR="8245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1429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6,0 %</a:t>
                      </a: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23776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object 5"/>
          <p:cNvSpPr txBox="1"/>
          <p:nvPr/>
        </p:nvSpPr>
        <p:spPr>
          <a:xfrm>
            <a:off x="8351519" y="877611"/>
            <a:ext cx="3521287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5080" indent="-31115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Предупреждений </a:t>
            </a:r>
            <a:r>
              <a:rPr sz="900" b="1" dirty="0">
                <a:latin typeface="Times New Roman"/>
                <a:cs typeface="Times New Roman"/>
              </a:rPr>
              <a:t>от</a:t>
            </a:r>
            <a:r>
              <a:rPr sz="900" b="1" spc="-8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общего  </a:t>
            </a:r>
            <a:r>
              <a:rPr sz="900" b="1" dirty="0" err="1">
                <a:latin typeface="Times New Roman"/>
                <a:cs typeface="Times New Roman"/>
              </a:rPr>
              <a:t>числа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наказаний</a:t>
            </a:r>
            <a:r>
              <a:rPr lang="ru-RU"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65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12</a:t>
            </a:r>
            <a:r>
              <a:rPr sz="900" b="1" dirty="0">
                <a:latin typeface="Times New Roman"/>
                <a:cs typeface="Times New Roman"/>
              </a:rPr>
              <a:t>,</a:t>
            </a:r>
            <a:r>
              <a:rPr lang="ru-RU" sz="900" b="1" dirty="0">
                <a:latin typeface="Times New Roman"/>
                <a:cs typeface="Times New Roman"/>
              </a:rPr>
              <a:t>8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8" name="object 9"/>
          <p:cNvSpPr txBox="1"/>
          <p:nvPr/>
        </p:nvSpPr>
        <p:spPr>
          <a:xfrm>
            <a:off x="8263467" y="2414820"/>
            <a:ext cx="3890433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33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организаций </a:t>
            </a:r>
            <a:r>
              <a:rPr sz="900" b="1" dirty="0">
                <a:latin typeface="Times New Roman"/>
                <a:cs typeface="Times New Roman"/>
              </a:rPr>
              <a:t>и ИП,  </a:t>
            </a:r>
            <a:r>
              <a:rPr sz="900" b="1" spc="-5" dirty="0">
                <a:latin typeface="Times New Roman"/>
                <a:cs typeface="Times New Roman"/>
              </a:rPr>
              <a:t>подвергнутых контролю </a:t>
            </a:r>
            <a:r>
              <a:rPr sz="900" b="1" dirty="0">
                <a:latin typeface="Times New Roman"/>
                <a:cs typeface="Times New Roman"/>
              </a:rPr>
              <a:t>и </a:t>
            </a:r>
            <a:r>
              <a:rPr sz="900" b="1" spc="-5" dirty="0">
                <a:latin typeface="Times New Roman"/>
                <a:cs typeface="Times New Roman"/>
              </a:rPr>
              <a:t>надзору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14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6,3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2745247"/>
              </p:ext>
            </p:extLst>
          </p:nvPr>
        </p:nvGraphicFramePr>
        <p:xfrm>
          <a:off x="657571" y="3888824"/>
          <a:ext cx="7097182" cy="9557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01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1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58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013"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КОЛИЧЕСТВО ПРОФИЛАКТИЧЕСКИХ МЕРОПРИЯТИЙ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2986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ПРОФИЛАКТИЧЕСКИХ</a:t>
                      </a:r>
                      <a:r>
                        <a:rPr lang="ru-RU" sz="700" baseline="0" dirty="0">
                          <a:effectLst/>
                        </a:rPr>
                        <a:t> МЕРОПРИЯТИЙ В ОБЩЕМ КОЛИЧЕСТВЕ КОНТРОЛЬНО-НАДЗОРНЫХ И ПРОФИЛАКТИЧЕСКИХ МЕРОПРИЯТИЙ</a:t>
                      </a:r>
                      <a:r>
                        <a:rPr lang="ru-RU" sz="700" dirty="0">
                          <a:effectLst/>
                        </a:rPr>
                        <a:t> (P3)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38,7 %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КОНТРОЛЬНО-НАДЗОРНЫХ МЕРОПРИЯТИЙ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4724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object 11"/>
          <p:cNvSpPr txBox="1"/>
          <p:nvPr/>
        </p:nvSpPr>
        <p:spPr>
          <a:xfrm>
            <a:off x="8488680" y="4266226"/>
            <a:ext cx="366522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по </a:t>
            </a:r>
            <a:r>
              <a:rPr sz="900" b="1" dirty="0" err="1">
                <a:latin typeface="Times New Roman"/>
                <a:cs typeface="Times New Roman"/>
              </a:rPr>
              <a:t>доле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lang="ru-RU" sz="900" b="1" spc="-5" dirty="0">
                <a:latin typeface="Times New Roman"/>
                <a:cs typeface="Times New Roman"/>
              </a:rPr>
              <a:t>профилактических мероприятий в общем количестве контрольно-надзорных и профилактических мероприятий</a:t>
            </a:r>
            <a:r>
              <a:rPr sz="900" b="1" dirty="0">
                <a:latin typeface="Times New Roman"/>
                <a:cs typeface="Times New Roman"/>
              </a:rPr>
              <a:t> –</a:t>
            </a:r>
            <a:r>
              <a:rPr sz="900" b="1" spc="-100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34,7 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11" name="object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76420274"/>
              </p:ext>
            </p:extLst>
          </p:nvPr>
        </p:nvGraphicFramePr>
        <p:xfrm>
          <a:off x="8668681" y="1299631"/>
          <a:ext cx="2488410" cy="8680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1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8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4010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Амурская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97,3 %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Санкт-Петербург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88,2 %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 marR="0" indent="0" defTabSz="914400" eaLnBrk="1" fontAlgn="auto" latinLnBrk="0" hangingPunct="1">
                        <a:lnSpc>
                          <a:spcPts val="8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>
                          <a:latin typeface="Arial"/>
                          <a:cs typeface="Arial"/>
                        </a:rPr>
                        <a:t>Республика Калмыкия</a:t>
                      </a:r>
                      <a:endParaRPr lang="ru-RU"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83,3 %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Костромская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Ненецкий автономный округ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0,0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Чукотский автономный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округ</a:t>
                      </a:r>
                      <a:endParaRPr lang="ru-RU"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2" name="object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9025763"/>
              </p:ext>
            </p:extLst>
          </p:nvPr>
        </p:nvGraphicFramePr>
        <p:xfrm>
          <a:off x="8668046" y="3019010"/>
          <a:ext cx="2489045" cy="868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0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8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4010">
                <a:tc>
                  <a:txBody>
                    <a:bodyPr/>
                    <a:lstStyle/>
                    <a:p>
                      <a:pPr marL="35560" marR="0" indent="0" defTabSz="914400" eaLnBrk="1" fontAlgn="auto" latinLnBrk="0" hangingPunct="1">
                        <a:lnSpc>
                          <a:spcPts val="8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Самарская область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0,6 %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Ростовская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Адыгея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Крым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53,3 %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Севастополь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60,0 %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4010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Пензенская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63,9 %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3" name="object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4814429"/>
              </p:ext>
            </p:extLst>
          </p:nvPr>
        </p:nvGraphicFramePr>
        <p:xfrm>
          <a:off x="8668681" y="4986951"/>
          <a:ext cx="2490950" cy="881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52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56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Калмыкия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Тыва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81,6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Иркутская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75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Ямало-Ненецкий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автономный округ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9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010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Мурманская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Ненецкий автономны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й округ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20235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 txBox="1"/>
          <p:nvPr/>
        </p:nvSpPr>
        <p:spPr>
          <a:xfrm>
            <a:off x="668105" y="291613"/>
            <a:ext cx="1112012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>
                <a:latin typeface="Verdana"/>
                <a:cs typeface="Verdana"/>
              </a:rPr>
              <a:t>Расчет </a:t>
            </a:r>
            <a:r>
              <a:rPr lang="ru-RU" sz="1400" b="1" spc="-5" dirty="0">
                <a:latin typeface="Verdana"/>
                <a:cs typeface="Verdana"/>
              </a:rPr>
              <a:t>показателей </a:t>
            </a:r>
            <a:r>
              <a:rPr lang="ru-RU" sz="1400" b="1" spc="-5" dirty="0" err="1">
                <a:latin typeface="Verdana"/>
                <a:cs typeface="Verdana"/>
              </a:rPr>
              <a:t>Россельхознадзора</a:t>
            </a:r>
            <a:r>
              <a:rPr lang="ru-RU" sz="1400" b="1" spc="-5" dirty="0">
                <a:latin typeface="Verdana"/>
                <a:cs typeface="Verdana"/>
              </a:rPr>
              <a:t> </a:t>
            </a:r>
            <a:r>
              <a:rPr lang="ru-RU" sz="1400" b="1" dirty="0">
                <a:latin typeface="Verdana"/>
                <a:cs typeface="Verdana"/>
              </a:rPr>
              <a:t>по </a:t>
            </a:r>
            <a:r>
              <a:rPr lang="ru-RU" sz="1400" b="1" spc="-5" dirty="0">
                <a:latin typeface="Verdana"/>
                <a:cs typeface="Verdana"/>
              </a:rPr>
              <a:t>Дальневосточному федеральному округу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5410908"/>
              </p:ext>
            </p:extLst>
          </p:nvPr>
        </p:nvGraphicFramePr>
        <p:xfrm>
          <a:off x="434390" y="799845"/>
          <a:ext cx="7084011" cy="132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49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41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1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30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12700" marR="12700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12700" marR="12700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569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37,1 %</a:t>
                      </a: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1535</a:t>
                      </a:r>
                    </a:p>
                  </a:txBody>
                  <a:tcPr marL="12700" marR="12700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28273534"/>
              </p:ext>
            </p:extLst>
          </p:nvPr>
        </p:nvGraphicFramePr>
        <p:xfrm>
          <a:off x="408992" y="2337054"/>
          <a:ext cx="7109409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81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3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66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15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8245" marR="8245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8245" marR="8245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1475</a:t>
                      </a:r>
                    </a:p>
                  </a:txBody>
                  <a:tcPr marL="8245" marR="8245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3,7 %</a:t>
                      </a: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39958</a:t>
                      </a:r>
                    </a:p>
                  </a:txBody>
                  <a:tcPr marL="8245" marR="8245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object 5"/>
          <p:cNvSpPr txBox="1"/>
          <p:nvPr/>
        </p:nvSpPr>
        <p:spPr>
          <a:xfrm>
            <a:off x="8128337" y="799845"/>
            <a:ext cx="3521287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5080" indent="-31115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Предупреждений </a:t>
            </a:r>
            <a:r>
              <a:rPr sz="900" b="1" dirty="0">
                <a:latin typeface="Times New Roman"/>
                <a:cs typeface="Times New Roman"/>
              </a:rPr>
              <a:t>от</a:t>
            </a:r>
            <a:r>
              <a:rPr sz="900" b="1" spc="-8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общего  </a:t>
            </a:r>
            <a:r>
              <a:rPr sz="900" b="1" dirty="0" err="1">
                <a:latin typeface="Times New Roman"/>
                <a:cs typeface="Times New Roman"/>
              </a:rPr>
              <a:t>числа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наказаний</a:t>
            </a:r>
            <a:r>
              <a:rPr lang="ru-RU"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65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31,4 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8" name="object 9"/>
          <p:cNvSpPr txBox="1"/>
          <p:nvPr/>
        </p:nvSpPr>
        <p:spPr>
          <a:xfrm>
            <a:off x="8040286" y="2187194"/>
            <a:ext cx="3890433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33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организаций </a:t>
            </a:r>
            <a:r>
              <a:rPr sz="900" b="1" dirty="0">
                <a:latin typeface="Times New Roman"/>
                <a:cs typeface="Times New Roman"/>
              </a:rPr>
              <a:t>и ИП,  </a:t>
            </a:r>
            <a:r>
              <a:rPr sz="900" b="1" spc="-5" dirty="0">
                <a:latin typeface="Times New Roman"/>
                <a:cs typeface="Times New Roman"/>
              </a:rPr>
              <a:t>подвергнутых контролю </a:t>
            </a:r>
            <a:r>
              <a:rPr sz="900" b="1" dirty="0">
                <a:latin typeface="Times New Roman"/>
                <a:cs typeface="Times New Roman"/>
              </a:rPr>
              <a:t>и </a:t>
            </a:r>
            <a:r>
              <a:rPr sz="900" b="1" spc="-5" dirty="0">
                <a:latin typeface="Times New Roman"/>
                <a:cs typeface="Times New Roman"/>
              </a:rPr>
              <a:t>надзору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14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2,6 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17384"/>
              </p:ext>
            </p:extLst>
          </p:nvPr>
        </p:nvGraphicFramePr>
        <p:xfrm>
          <a:off x="434390" y="3661198"/>
          <a:ext cx="7097182" cy="9557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01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1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58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013"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КОЛИЧЕСТВО ПРОФИЛАКТИЧЕСКИХ МЕРОПРИЯТИЙ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2256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ПРОФИЛАКТИЧЕСКИХ</a:t>
                      </a:r>
                      <a:r>
                        <a:rPr lang="ru-RU" sz="700" baseline="0" dirty="0">
                          <a:effectLst/>
                        </a:rPr>
                        <a:t> МЕРОПРИЯТИЙ В ОБЩЕМ КОЛИЧЕСТВЕ КОНТРОЛЬНО-НАДЗОРНЫХ И ПРОФИЛАКТИЧЕСКИХ МЕРОПРИЯТИЙ</a:t>
                      </a:r>
                      <a:r>
                        <a:rPr lang="ru-RU" sz="700" dirty="0">
                          <a:effectLst/>
                        </a:rPr>
                        <a:t> (P3)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39,8 %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КОНТРОЛЬНО-НАДЗОРНЫХ МЕРОПРИЯТИЙ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3417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object 11"/>
          <p:cNvSpPr txBox="1"/>
          <p:nvPr/>
        </p:nvSpPr>
        <p:spPr>
          <a:xfrm>
            <a:off x="8265499" y="3937000"/>
            <a:ext cx="366522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по </a:t>
            </a:r>
            <a:r>
              <a:rPr sz="900" b="1" dirty="0" err="1">
                <a:latin typeface="Times New Roman"/>
                <a:cs typeface="Times New Roman"/>
              </a:rPr>
              <a:t>доле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lang="ru-RU" sz="900" b="1" spc="-5" dirty="0">
                <a:latin typeface="Times New Roman"/>
                <a:cs typeface="Times New Roman"/>
              </a:rPr>
              <a:t>профилактических мероприятий в общем количестве контрольно-надзорных и профилактических мероприятий</a:t>
            </a:r>
            <a:r>
              <a:rPr sz="900" b="1" dirty="0">
                <a:latin typeface="Times New Roman"/>
                <a:cs typeface="Times New Roman"/>
              </a:rPr>
              <a:t> –</a:t>
            </a:r>
            <a:r>
              <a:rPr sz="900" b="1" spc="-100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71,7 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11" name="object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4778968"/>
              </p:ext>
            </p:extLst>
          </p:nvPr>
        </p:nvGraphicFramePr>
        <p:xfrm>
          <a:off x="8534400" y="1143729"/>
          <a:ext cx="2488410" cy="8680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1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8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4010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Чукотский АО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100,0 %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Нижегородская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94,0 %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Сахалинская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92,2 %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Тульская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0,8 %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Карачаево-Черкесская Республика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0,5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Забайкальский край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2" name="object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9155293"/>
              </p:ext>
            </p:extLst>
          </p:nvPr>
        </p:nvGraphicFramePr>
        <p:xfrm>
          <a:off x="8534400" y="2687605"/>
          <a:ext cx="2489045" cy="868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0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8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4010">
                <a:tc>
                  <a:txBody>
                    <a:bodyPr/>
                    <a:lstStyle/>
                    <a:p>
                      <a:pPr marL="35560" marR="0" indent="0" defTabSz="914400" eaLnBrk="1" fontAlgn="auto" latinLnBrk="0" hangingPunct="1">
                        <a:lnSpc>
                          <a:spcPts val="8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Башкортостан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Липецкая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0,5 %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Челябинская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0,5 %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Курская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10,3 %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Орловская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13,5 %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4010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Магаданская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15,8 %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3" name="object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7687231"/>
              </p:ext>
            </p:extLst>
          </p:nvPr>
        </p:nvGraphicFramePr>
        <p:xfrm>
          <a:off x="8585200" y="4486816"/>
          <a:ext cx="2490950" cy="881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52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56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Смоленская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Тюменская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95,2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Владимирская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Кабардино-Балкарская Республика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0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010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Магаданская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Тыва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4845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 txBox="1"/>
          <p:nvPr/>
        </p:nvSpPr>
        <p:spPr>
          <a:xfrm>
            <a:off x="553041" y="579628"/>
            <a:ext cx="8692559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350" b="1" dirty="0">
                <a:latin typeface="Verdana"/>
                <a:cs typeface="Verdana"/>
              </a:rPr>
              <a:t>Расчет </a:t>
            </a:r>
            <a:r>
              <a:rPr lang="ru-RU" sz="1350" b="1" spc="-5" dirty="0">
                <a:latin typeface="Verdana"/>
                <a:cs typeface="Verdana"/>
              </a:rPr>
              <a:t>показателей МЧС </a:t>
            </a:r>
            <a:r>
              <a:rPr lang="ru-RU" sz="1350" b="1" dirty="0">
                <a:latin typeface="Verdana"/>
                <a:cs typeface="Verdana"/>
              </a:rPr>
              <a:t>по </a:t>
            </a:r>
            <a:r>
              <a:rPr lang="ru-RU" sz="1350" b="1" spc="-5" dirty="0">
                <a:latin typeface="Verdana"/>
                <a:cs typeface="Verdana"/>
              </a:rPr>
              <a:t>Дальневосточному федеральному округу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356752"/>
              </p:ext>
            </p:extLst>
          </p:nvPr>
        </p:nvGraphicFramePr>
        <p:xfrm>
          <a:off x="739190" y="1091945"/>
          <a:ext cx="7084011" cy="132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49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41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1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30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12700" marR="12700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12700" marR="12700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1132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73,8 %</a:t>
                      </a: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1534</a:t>
                      </a:r>
                    </a:p>
                  </a:txBody>
                  <a:tcPr marL="12700" marR="12700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9810720"/>
              </p:ext>
            </p:extLst>
          </p:nvPr>
        </p:nvGraphicFramePr>
        <p:xfrm>
          <a:off x="713792" y="2629154"/>
          <a:ext cx="7109409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81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3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66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15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8245" marR="8245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8245" marR="8245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1807</a:t>
                      </a:r>
                    </a:p>
                  </a:txBody>
                  <a:tcPr marL="8245" marR="8245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2,7 %</a:t>
                      </a: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66993</a:t>
                      </a:r>
                    </a:p>
                  </a:txBody>
                  <a:tcPr marL="8245" marR="8245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object 5"/>
          <p:cNvSpPr txBox="1"/>
          <p:nvPr/>
        </p:nvSpPr>
        <p:spPr>
          <a:xfrm>
            <a:off x="8433138" y="942085"/>
            <a:ext cx="3521287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5080" indent="-31115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Предупреждений </a:t>
            </a:r>
            <a:r>
              <a:rPr sz="900" b="1" dirty="0">
                <a:latin typeface="Times New Roman"/>
                <a:cs typeface="Times New Roman"/>
              </a:rPr>
              <a:t>от</a:t>
            </a:r>
            <a:r>
              <a:rPr sz="900" b="1" spc="-8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общего  </a:t>
            </a:r>
            <a:r>
              <a:rPr sz="900" b="1" dirty="0" err="1">
                <a:latin typeface="Times New Roman"/>
                <a:cs typeface="Times New Roman"/>
              </a:rPr>
              <a:t>числа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наказаний</a:t>
            </a:r>
            <a:r>
              <a:rPr lang="ru-RU"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65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56</a:t>
            </a:r>
            <a:r>
              <a:rPr sz="900" b="1" dirty="0">
                <a:latin typeface="Times New Roman"/>
                <a:cs typeface="Times New Roman"/>
              </a:rPr>
              <a:t>,</a:t>
            </a:r>
            <a:r>
              <a:rPr lang="ru-RU" sz="900" b="1" dirty="0">
                <a:latin typeface="Times New Roman"/>
                <a:cs typeface="Times New Roman"/>
              </a:rPr>
              <a:t>2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8" name="object 9"/>
          <p:cNvSpPr txBox="1"/>
          <p:nvPr/>
        </p:nvSpPr>
        <p:spPr>
          <a:xfrm>
            <a:off x="8345085" y="2619248"/>
            <a:ext cx="3890433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33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организаций </a:t>
            </a:r>
            <a:r>
              <a:rPr sz="900" b="1" dirty="0">
                <a:latin typeface="Times New Roman"/>
                <a:cs typeface="Times New Roman"/>
              </a:rPr>
              <a:t>и ИП,  </a:t>
            </a:r>
            <a:r>
              <a:rPr sz="900" b="1" spc="-5" dirty="0">
                <a:latin typeface="Times New Roman"/>
                <a:cs typeface="Times New Roman"/>
              </a:rPr>
              <a:t>подвергнутых контролю </a:t>
            </a:r>
            <a:r>
              <a:rPr sz="900" b="1" dirty="0">
                <a:latin typeface="Times New Roman"/>
                <a:cs typeface="Times New Roman"/>
              </a:rPr>
              <a:t>и </a:t>
            </a:r>
            <a:r>
              <a:rPr sz="900" b="1" spc="-5" dirty="0">
                <a:latin typeface="Times New Roman"/>
                <a:cs typeface="Times New Roman"/>
              </a:rPr>
              <a:t>надзору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14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6</a:t>
            </a:r>
            <a:r>
              <a:rPr sz="900" b="1" dirty="0">
                <a:latin typeface="Times New Roman"/>
                <a:cs typeface="Times New Roman"/>
              </a:rPr>
              <a:t>,</a:t>
            </a:r>
            <a:r>
              <a:rPr lang="ru-RU" sz="900" b="1" dirty="0">
                <a:latin typeface="Times New Roman"/>
                <a:cs typeface="Times New Roman"/>
              </a:rPr>
              <a:t>6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2793045"/>
              </p:ext>
            </p:extLst>
          </p:nvPr>
        </p:nvGraphicFramePr>
        <p:xfrm>
          <a:off x="739190" y="3937000"/>
          <a:ext cx="7097182" cy="9720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01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1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58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38980"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КОЛИЧЕСТВО ПРОФИЛАКТИЧЕСКИХ МЕРОПРИЯТИЙ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2352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ПРОФИЛАКТИЧЕСКИХ</a:t>
                      </a:r>
                      <a:r>
                        <a:rPr lang="ru-RU" sz="700" baseline="0" dirty="0">
                          <a:effectLst/>
                        </a:rPr>
                        <a:t> МЕРОПРИЯТИЙ В ОБЩЕМ КОЛИЧЕСТВЕ КОНТРОЛЬНО-НАДЗОРНЫХ И ПРОФИЛАКТИЧЕСКИХ МЕРОПРИЯТИЙ</a:t>
                      </a:r>
                      <a:r>
                        <a:rPr lang="ru-RU" sz="700" dirty="0">
                          <a:effectLst/>
                        </a:rPr>
                        <a:t> (P3)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24,9 %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КОНТРОЛЬНО-НАДЗОРНЫХ МЕРОПРИЯТИЙ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7099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object 11"/>
          <p:cNvSpPr txBox="1"/>
          <p:nvPr/>
        </p:nvSpPr>
        <p:spPr>
          <a:xfrm>
            <a:off x="8570299" y="4330700"/>
            <a:ext cx="366522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по </a:t>
            </a:r>
            <a:r>
              <a:rPr sz="900" b="1" dirty="0" err="1">
                <a:latin typeface="Times New Roman"/>
                <a:cs typeface="Times New Roman"/>
              </a:rPr>
              <a:t>доле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lang="ru-RU" sz="900" b="1" spc="-5" dirty="0">
                <a:latin typeface="Times New Roman"/>
                <a:cs typeface="Times New Roman"/>
              </a:rPr>
              <a:t>профилактических мероприятий в общем количестве контрольно-надзорных и профилактических мероприятий</a:t>
            </a:r>
            <a:r>
              <a:rPr sz="900" b="1" dirty="0">
                <a:latin typeface="Times New Roman"/>
                <a:cs typeface="Times New Roman"/>
              </a:rPr>
              <a:t> –</a:t>
            </a:r>
            <a:r>
              <a:rPr sz="900" b="1" spc="-100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26,2 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11" name="object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4202572"/>
              </p:ext>
            </p:extLst>
          </p:nvPr>
        </p:nvGraphicFramePr>
        <p:xfrm>
          <a:off x="8949576" y="1281913"/>
          <a:ext cx="2488410" cy="11160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1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8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4010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sz="900" dirty="0" err="1">
                          <a:latin typeface="Arial"/>
                          <a:cs typeface="Arial"/>
                        </a:rPr>
                        <a:t>Республика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Коми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98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Удмуртская Республика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96,4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Чувашия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Татарстан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Марий Эл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22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4010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Московская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Еврейская автономная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Тыва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12" name="object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205789"/>
              </p:ext>
            </p:extLst>
          </p:nvPr>
        </p:nvGraphicFramePr>
        <p:xfrm>
          <a:off x="9022405" y="3085223"/>
          <a:ext cx="2489045" cy="868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0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8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4010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Башкортостан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0,16 %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Костромская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0,18 %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Северная Алания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0,24 %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Свердловская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10,9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Санкт-Петербург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13,1 %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4010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Хабаровский край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15,4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3" name="object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2798352"/>
              </p:ext>
            </p:extLst>
          </p:nvPr>
        </p:nvGraphicFramePr>
        <p:xfrm>
          <a:off x="9020500" y="4969416"/>
          <a:ext cx="2490950" cy="881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52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56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Севастополь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Кабардино-Балкарская Республика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70,9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Курганская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67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Пермский край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44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010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Ингушетия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43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Астраханская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362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5594" y="596407"/>
            <a:ext cx="11444393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>
                <a:latin typeface="Verdana"/>
                <a:cs typeface="Verdana"/>
              </a:rPr>
              <a:t>Расчет </a:t>
            </a:r>
            <a:r>
              <a:rPr lang="ru-RU" sz="1400" b="1" spc="-5" dirty="0">
                <a:latin typeface="Verdana"/>
                <a:cs typeface="Verdana"/>
              </a:rPr>
              <a:t>показателей </a:t>
            </a:r>
            <a:r>
              <a:rPr lang="ru-RU" sz="1400" b="1" spc="-5" dirty="0" err="1">
                <a:latin typeface="Verdana"/>
                <a:cs typeface="Verdana"/>
              </a:rPr>
              <a:t>Ространснадзора</a:t>
            </a:r>
            <a:r>
              <a:rPr lang="ru-RU" sz="1400" b="1" spc="-5" dirty="0">
                <a:latin typeface="Verdana"/>
                <a:cs typeface="Verdana"/>
              </a:rPr>
              <a:t> </a:t>
            </a:r>
            <a:r>
              <a:rPr lang="ru-RU" sz="1400" b="1" dirty="0">
                <a:latin typeface="Verdana"/>
                <a:cs typeface="Verdana"/>
              </a:rPr>
              <a:t>по </a:t>
            </a:r>
            <a:r>
              <a:rPr lang="ru-RU" sz="1400" b="1" spc="-5" dirty="0">
                <a:latin typeface="Verdana"/>
                <a:cs typeface="Verdana"/>
              </a:rPr>
              <a:t>Дальневосточному федеральному округу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1780343"/>
              </p:ext>
            </p:extLst>
          </p:nvPr>
        </p:nvGraphicFramePr>
        <p:xfrm>
          <a:off x="927866" y="1104639"/>
          <a:ext cx="7084011" cy="132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49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41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1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30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12700" marR="12700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12700" marR="12700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132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9,9 %</a:t>
                      </a: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1333</a:t>
                      </a:r>
                    </a:p>
                  </a:txBody>
                  <a:tcPr marL="12700" marR="12700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4873810"/>
              </p:ext>
            </p:extLst>
          </p:nvPr>
        </p:nvGraphicFramePr>
        <p:xfrm>
          <a:off x="902468" y="2641848"/>
          <a:ext cx="7109409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81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3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66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15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8245" marR="8245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8245" marR="8245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1339</a:t>
                      </a:r>
                    </a:p>
                  </a:txBody>
                  <a:tcPr marL="8245" marR="8245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11,7 %</a:t>
                      </a: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11451</a:t>
                      </a:r>
                    </a:p>
                  </a:txBody>
                  <a:tcPr marL="8245" marR="8245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621814" y="954779"/>
            <a:ext cx="3521287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5080" indent="-31115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Предупреждений </a:t>
            </a:r>
            <a:r>
              <a:rPr sz="900" b="1" dirty="0">
                <a:latin typeface="Times New Roman"/>
                <a:cs typeface="Times New Roman"/>
              </a:rPr>
              <a:t>от</a:t>
            </a:r>
            <a:r>
              <a:rPr sz="900" b="1" spc="-8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общего  </a:t>
            </a:r>
            <a:r>
              <a:rPr sz="900" b="1" dirty="0" err="1">
                <a:latin typeface="Times New Roman"/>
                <a:cs typeface="Times New Roman"/>
              </a:rPr>
              <a:t>числа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наказаний</a:t>
            </a:r>
            <a:r>
              <a:rPr lang="ru-RU"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65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2,6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6" name="object 9"/>
          <p:cNvSpPr txBox="1"/>
          <p:nvPr/>
        </p:nvSpPr>
        <p:spPr>
          <a:xfrm>
            <a:off x="8252668" y="2491988"/>
            <a:ext cx="3890433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33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организаций </a:t>
            </a:r>
            <a:r>
              <a:rPr sz="900" b="1" dirty="0">
                <a:latin typeface="Times New Roman"/>
                <a:cs typeface="Times New Roman"/>
              </a:rPr>
              <a:t>и ИП,  </a:t>
            </a:r>
            <a:r>
              <a:rPr sz="900" b="1" spc="-5" dirty="0">
                <a:latin typeface="Times New Roman"/>
                <a:cs typeface="Times New Roman"/>
              </a:rPr>
              <a:t>подвергнутых контролю </a:t>
            </a:r>
            <a:r>
              <a:rPr sz="900" b="1" dirty="0">
                <a:latin typeface="Times New Roman"/>
                <a:cs typeface="Times New Roman"/>
              </a:rPr>
              <a:t>и </a:t>
            </a:r>
            <a:r>
              <a:rPr sz="900" b="1" spc="-5" dirty="0">
                <a:latin typeface="Times New Roman"/>
                <a:cs typeface="Times New Roman"/>
              </a:rPr>
              <a:t>надзору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14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1,5 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7" name="object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6236214"/>
              </p:ext>
            </p:extLst>
          </p:nvPr>
        </p:nvGraphicFramePr>
        <p:xfrm>
          <a:off x="9104076" y="1414899"/>
          <a:ext cx="2488410" cy="8680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1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8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4010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Алтай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90,0 %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Чеченская Республика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88,9 %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 marR="0" indent="0" defTabSz="914400" eaLnBrk="1" fontAlgn="auto" latinLnBrk="0" hangingPunct="1">
                        <a:lnSpc>
                          <a:spcPts val="8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Кабардино-Балкарская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Республика</a:t>
                      </a:r>
                      <a:endParaRPr lang="ru-RU"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88,3 %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Ямало-Ненецкий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автономный округ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Чукотский автономный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округ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0,0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Дагестан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8" name="object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1987392"/>
              </p:ext>
            </p:extLst>
          </p:nvPr>
        </p:nvGraphicFramePr>
        <p:xfrm>
          <a:off x="9103441" y="3055899"/>
          <a:ext cx="2489045" cy="972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0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8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4010">
                <a:tc>
                  <a:txBody>
                    <a:bodyPr/>
                    <a:lstStyle/>
                    <a:p>
                      <a:pPr marL="35560" marR="0" indent="0" defTabSz="914400" eaLnBrk="1" fontAlgn="auto" latinLnBrk="0" hangingPunct="1">
                        <a:lnSpc>
                          <a:spcPts val="8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Ненецкий автономный округ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Свердловская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Челябинская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0,7 %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Ставропольский край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48,2 %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Северная Осетия – Алания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73,6 %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4010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Хакасия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75,5 %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03330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0108" y="596407"/>
            <a:ext cx="11444393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>
                <a:latin typeface="Verdana"/>
                <a:cs typeface="Verdana"/>
              </a:rPr>
              <a:t>Расчет </a:t>
            </a:r>
            <a:r>
              <a:rPr lang="ru-RU" sz="1400" b="1" spc="-5" dirty="0">
                <a:latin typeface="Verdana"/>
                <a:cs typeface="Verdana"/>
              </a:rPr>
              <a:t>показателей Росздравнадзора </a:t>
            </a:r>
            <a:r>
              <a:rPr lang="ru-RU" sz="1400" b="1" dirty="0">
                <a:latin typeface="Verdana"/>
                <a:cs typeface="Verdana"/>
              </a:rPr>
              <a:t>по </a:t>
            </a:r>
            <a:r>
              <a:rPr lang="ru-RU" sz="1400" b="1" spc="-5" dirty="0">
                <a:latin typeface="Verdana"/>
                <a:cs typeface="Verdana"/>
              </a:rPr>
              <a:t>Дальневосточному федеральному округу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3193714"/>
              </p:ext>
            </p:extLst>
          </p:nvPr>
        </p:nvGraphicFramePr>
        <p:xfrm>
          <a:off x="623072" y="1104639"/>
          <a:ext cx="7084011" cy="132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49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41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1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30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12700" marR="12700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12700" marR="12700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32,0 %</a:t>
                      </a: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12700" marR="12700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6743700"/>
              </p:ext>
            </p:extLst>
          </p:nvPr>
        </p:nvGraphicFramePr>
        <p:xfrm>
          <a:off x="597674" y="2641848"/>
          <a:ext cx="7109409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81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3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66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15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8245" marR="8245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8245" marR="8245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135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2,6 %</a:t>
                      </a: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5193</a:t>
                      </a:r>
                    </a:p>
                  </a:txBody>
                  <a:tcPr marL="12700" marR="12700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476674" y="954779"/>
            <a:ext cx="3521287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5080" indent="-31115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Предупреждений </a:t>
            </a:r>
            <a:r>
              <a:rPr sz="900" b="1" dirty="0">
                <a:latin typeface="Times New Roman"/>
                <a:cs typeface="Times New Roman"/>
              </a:rPr>
              <a:t>от</a:t>
            </a:r>
            <a:r>
              <a:rPr sz="900" b="1" spc="-8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общего  </a:t>
            </a:r>
            <a:r>
              <a:rPr sz="900" b="1" dirty="0" err="1">
                <a:latin typeface="Times New Roman"/>
                <a:cs typeface="Times New Roman"/>
              </a:rPr>
              <a:t>числа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наказаний</a:t>
            </a:r>
            <a:r>
              <a:rPr lang="ru-RU"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65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20,9 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6" name="object 9"/>
          <p:cNvSpPr txBox="1"/>
          <p:nvPr/>
        </p:nvSpPr>
        <p:spPr>
          <a:xfrm>
            <a:off x="8228968" y="2491988"/>
            <a:ext cx="3890433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330">
              <a:lnSpc>
                <a:spcPct val="100000"/>
              </a:lnSpc>
              <a:spcBef>
                <a:spcPts val="100"/>
              </a:spcBef>
            </a:pPr>
            <a:r>
              <a:rPr sz="900" b="1" spc="-5" dirty="0" err="1">
                <a:latin typeface="Times New Roman"/>
                <a:cs typeface="Times New Roman"/>
              </a:rPr>
              <a:t>Средний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уровень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 err="1">
                <a:latin typeface="Times New Roman"/>
                <a:cs typeface="Times New Roman"/>
              </a:rPr>
              <a:t>доли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организаций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и ИП,  </a:t>
            </a:r>
            <a:r>
              <a:rPr sz="900" b="1" spc="-5" dirty="0" err="1">
                <a:latin typeface="Times New Roman"/>
                <a:cs typeface="Times New Roman"/>
              </a:rPr>
              <a:t>подвергнутых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контролю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и </a:t>
            </a:r>
            <a:r>
              <a:rPr sz="900" b="1" spc="-5" dirty="0" err="1">
                <a:latin typeface="Times New Roman"/>
                <a:cs typeface="Times New Roman"/>
              </a:rPr>
              <a:t>надзору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</a:t>
            </a:r>
            <a:r>
              <a:rPr sz="900" b="1" dirty="0" err="1">
                <a:latin typeface="Times New Roman"/>
                <a:cs typeface="Times New Roman"/>
              </a:rPr>
              <a:t>вся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dirty="0" err="1">
                <a:latin typeface="Times New Roman"/>
                <a:cs typeface="Times New Roman"/>
              </a:rPr>
              <a:t>Россия</a:t>
            </a:r>
            <a:r>
              <a:rPr sz="900" b="1" dirty="0">
                <a:latin typeface="Times New Roman"/>
                <a:cs typeface="Times New Roman"/>
              </a:rPr>
              <a:t>) –</a:t>
            </a:r>
            <a:r>
              <a:rPr sz="900" b="1" spc="-114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1,5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3616683"/>
              </p:ext>
            </p:extLst>
          </p:nvPr>
        </p:nvGraphicFramePr>
        <p:xfrm>
          <a:off x="623072" y="3965992"/>
          <a:ext cx="7097182" cy="9557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01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1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58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013"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КОЛИЧЕСТВО ПРОФИЛАКТИЧЕСКИХ МЕРОПРИЯТИЙ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439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ПРОФИЛАКТИЧЕСКИХ</a:t>
                      </a:r>
                      <a:r>
                        <a:rPr lang="ru-RU" sz="700" baseline="0" dirty="0">
                          <a:effectLst/>
                        </a:rPr>
                        <a:t> МЕРОПРИЯТИЙ В ОБЩЕМ КОЛИЧЕСТВЕ КОНТРОЛЬНО-НАДЗОРНЫХ И ПРОФИЛАКТИЧЕСКИХ МЕРОПРИЯТИЙ</a:t>
                      </a:r>
                      <a:r>
                        <a:rPr lang="ru-RU" sz="700" dirty="0">
                          <a:effectLst/>
                        </a:rPr>
                        <a:t> (P3)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53,0 %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КОНТРОЛЬНО-НАДЗОРНЫХ МЕРОПРИЯТИЙ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object 11"/>
          <p:cNvSpPr txBox="1"/>
          <p:nvPr/>
        </p:nvSpPr>
        <p:spPr>
          <a:xfrm>
            <a:off x="8454181" y="4343394"/>
            <a:ext cx="366522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по </a:t>
            </a:r>
            <a:r>
              <a:rPr sz="900" b="1" dirty="0" err="1">
                <a:latin typeface="Times New Roman"/>
                <a:cs typeface="Times New Roman"/>
              </a:rPr>
              <a:t>доле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lang="ru-RU" sz="900" b="1" spc="-5" dirty="0">
                <a:latin typeface="Times New Roman"/>
                <a:cs typeface="Times New Roman"/>
              </a:rPr>
              <a:t>профилактических мероприятий в общем количестве контрольно-надзорных и профилактических мероприятий</a:t>
            </a:r>
            <a:r>
              <a:rPr sz="900" b="1" dirty="0">
                <a:latin typeface="Times New Roman"/>
                <a:cs typeface="Times New Roman"/>
              </a:rPr>
              <a:t> –</a:t>
            </a:r>
            <a:r>
              <a:rPr sz="900" b="1" spc="-100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57,9 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9" name="object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002239"/>
              </p:ext>
            </p:extLst>
          </p:nvPr>
        </p:nvGraphicFramePr>
        <p:xfrm>
          <a:off x="8799282" y="1427599"/>
          <a:ext cx="2488410" cy="868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1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8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4010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Свердловская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100 %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Белгородская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100 %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Тверская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100 %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Брянская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010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Воронежская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0 %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Нижегородская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0" name="object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6622507"/>
              </p:ext>
            </p:extLst>
          </p:nvPr>
        </p:nvGraphicFramePr>
        <p:xfrm>
          <a:off x="8798647" y="3097917"/>
          <a:ext cx="2489045" cy="868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0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8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4010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Адыгея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Татарстан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0,1 %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Московская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Тыва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12,3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Ингушетия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32,4 %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4010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Псковская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50,0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1" name="object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0934041"/>
              </p:ext>
            </p:extLst>
          </p:nvPr>
        </p:nvGraphicFramePr>
        <p:xfrm>
          <a:off x="8832188" y="5102219"/>
          <a:ext cx="2490950" cy="881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52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56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Еврейская автономная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Вологодская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98,5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Севастополь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Северная Алания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2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010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Чеченская Республика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Ингушетия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6222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7"/>
          <p:cNvSpPr txBox="1"/>
          <p:nvPr/>
        </p:nvSpPr>
        <p:spPr>
          <a:xfrm>
            <a:off x="7673171" y="2859307"/>
            <a:ext cx="44018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300" marR="5080" indent="-483234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Times New Roman"/>
                <a:cs typeface="Times New Roman"/>
              </a:rPr>
              <a:t>Средний </a:t>
            </a:r>
            <a:r>
              <a:rPr sz="1000" b="1" dirty="0">
                <a:latin typeface="Times New Roman"/>
                <a:cs typeface="Times New Roman"/>
              </a:rPr>
              <a:t>уровень </a:t>
            </a:r>
            <a:r>
              <a:rPr sz="1000" b="1" spc="-5" dirty="0">
                <a:latin typeface="Times New Roman"/>
                <a:cs typeface="Times New Roman"/>
              </a:rPr>
              <a:t>доли организаций </a:t>
            </a:r>
            <a:r>
              <a:rPr sz="1000" b="1" dirty="0">
                <a:latin typeface="Times New Roman"/>
                <a:cs typeface="Times New Roman"/>
              </a:rPr>
              <a:t>и ИП, </a:t>
            </a:r>
            <a:r>
              <a:rPr sz="1000" b="1" spc="-5" dirty="0">
                <a:latin typeface="Times New Roman"/>
                <a:cs typeface="Times New Roman"/>
              </a:rPr>
              <a:t>подвергнутых  контролю </a:t>
            </a:r>
            <a:r>
              <a:rPr sz="1000" b="1" dirty="0">
                <a:latin typeface="Times New Roman"/>
                <a:cs typeface="Times New Roman"/>
              </a:rPr>
              <a:t>и </a:t>
            </a:r>
            <a:r>
              <a:rPr sz="1000" b="1" spc="-5" dirty="0">
                <a:latin typeface="Times New Roman"/>
                <a:cs typeface="Times New Roman"/>
              </a:rPr>
              <a:t>надзору </a:t>
            </a:r>
            <a:r>
              <a:rPr sz="1000" b="1" dirty="0">
                <a:latin typeface="Times New Roman"/>
                <a:cs typeface="Times New Roman"/>
              </a:rPr>
              <a:t>(вся Россия) –</a:t>
            </a:r>
            <a:r>
              <a:rPr sz="1000" b="1" spc="-55" dirty="0">
                <a:latin typeface="Times New Roman"/>
                <a:cs typeface="Times New Roman"/>
              </a:rPr>
              <a:t> </a:t>
            </a:r>
            <a:r>
              <a:rPr lang="en-US" sz="1000" b="1" dirty="0">
                <a:latin typeface="Times New Roman"/>
                <a:cs typeface="Times New Roman"/>
              </a:rPr>
              <a:t>0</a:t>
            </a:r>
            <a:r>
              <a:rPr sz="1000" b="1" dirty="0">
                <a:latin typeface="Times New Roman"/>
                <a:cs typeface="Times New Roman"/>
              </a:rPr>
              <a:t>,</a:t>
            </a:r>
            <a:r>
              <a:rPr lang="ru-RU" sz="1000" b="1" dirty="0">
                <a:latin typeface="Times New Roman"/>
                <a:cs typeface="Times New Roman"/>
              </a:rPr>
              <a:t>9</a:t>
            </a:r>
            <a:r>
              <a:rPr sz="1000" b="1" dirty="0">
                <a:latin typeface="Times New Roman"/>
                <a:cs typeface="Times New Roman"/>
              </a:rPr>
              <a:t>%</a:t>
            </a:r>
            <a:endParaRPr sz="1000" dirty="0">
              <a:latin typeface="Times New Roman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8773522"/>
              </p:ext>
            </p:extLst>
          </p:nvPr>
        </p:nvGraphicFramePr>
        <p:xfrm>
          <a:off x="434390" y="1220751"/>
          <a:ext cx="7084011" cy="1308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49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41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1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30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Значение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Значение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2441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30,6 %</a:t>
                      </a: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7980</a:t>
                      </a:r>
                    </a:p>
                  </a:txBody>
                  <a:tcPr marL="12700" marR="12700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2679590"/>
              </p:ext>
            </p:extLst>
          </p:nvPr>
        </p:nvGraphicFramePr>
        <p:xfrm>
          <a:off x="408992" y="2757960"/>
          <a:ext cx="7109409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81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3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66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15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Значение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6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Значение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4383</a:t>
                      </a:r>
                    </a:p>
                  </a:txBody>
                  <a:tcPr marL="8245" marR="8245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ПОДКОНТРОЛЬНЫХ (P2)</a:t>
                      </a: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1,2 %</a:t>
                      </a: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361419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object 7"/>
          <p:cNvSpPr txBox="1"/>
          <p:nvPr/>
        </p:nvSpPr>
        <p:spPr>
          <a:xfrm>
            <a:off x="7673170" y="1106707"/>
            <a:ext cx="440182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300" marR="5080" indent="-483234">
              <a:spcBef>
                <a:spcPts val="100"/>
              </a:spcBef>
            </a:pPr>
            <a:r>
              <a:rPr lang="ru-RU" sz="1000" b="1" spc="-5" dirty="0">
                <a:latin typeface="Times New Roman"/>
                <a:cs typeface="Times New Roman"/>
              </a:rPr>
              <a:t>Средний </a:t>
            </a:r>
            <a:r>
              <a:rPr lang="ru-RU" sz="1000" b="1" dirty="0">
                <a:latin typeface="Times New Roman"/>
                <a:cs typeface="Times New Roman"/>
              </a:rPr>
              <a:t>уровень </a:t>
            </a:r>
            <a:r>
              <a:rPr lang="ru-RU" sz="1000" b="1" spc="-5" dirty="0">
                <a:latin typeface="Times New Roman"/>
                <a:cs typeface="Times New Roman"/>
              </a:rPr>
              <a:t>доли Предупреждений </a:t>
            </a:r>
            <a:r>
              <a:rPr lang="ru-RU" sz="1000" b="1" dirty="0">
                <a:latin typeface="Times New Roman"/>
                <a:cs typeface="Times New Roman"/>
              </a:rPr>
              <a:t>от </a:t>
            </a:r>
            <a:r>
              <a:rPr lang="ru-RU" sz="1000" b="1" spc="-5" dirty="0">
                <a:latin typeface="Times New Roman"/>
                <a:cs typeface="Times New Roman"/>
              </a:rPr>
              <a:t>общего  </a:t>
            </a:r>
            <a:r>
              <a:rPr lang="ru-RU" sz="1000" b="1" dirty="0">
                <a:latin typeface="Times New Roman"/>
                <a:cs typeface="Times New Roman"/>
              </a:rPr>
              <a:t>числа </a:t>
            </a:r>
            <a:r>
              <a:rPr lang="ru-RU" sz="1000" b="1" spc="-5" dirty="0">
                <a:latin typeface="Times New Roman"/>
                <a:cs typeface="Times New Roman"/>
              </a:rPr>
              <a:t>наказаний </a:t>
            </a:r>
            <a:r>
              <a:rPr lang="ru-RU" sz="1000" b="1" dirty="0">
                <a:latin typeface="Times New Roman"/>
                <a:cs typeface="Times New Roman"/>
              </a:rPr>
              <a:t>(вся Россия) –</a:t>
            </a:r>
            <a:r>
              <a:rPr lang="ru-RU" sz="1000" b="1" spc="-30" dirty="0">
                <a:latin typeface="Times New Roman"/>
                <a:cs typeface="Times New Roman"/>
              </a:rPr>
              <a:t> </a:t>
            </a:r>
            <a:r>
              <a:rPr lang="ru-RU" sz="1000" b="1" dirty="0">
                <a:latin typeface="Times New Roman"/>
                <a:cs typeface="Times New Roman"/>
              </a:rPr>
              <a:t>31,3%</a:t>
            </a:r>
            <a:r>
              <a:rPr lang="en-US" sz="1000" b="1" dirty="0">
                <a:latin typeface="Times New Roman"/>
                <a:cs typeface="Times New Roman"/>
              </a:rPr>
              <a:t> </a:t>
            </a:r>
            <a:endParaRPr sz="1000" dirty="0">
              <a:latin typeface="Times New Roman"/>
              <a:cs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7086155"/>
              </p:ext>
            </p:extLst>
          </p:nvPr>
        </p:nvGraphicFramePr>
        <p:xfrm>
          <a:off x="434390" y="4082104"/>
          <a:ext cx="7097182" cy="9557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01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1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58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013"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КОЛИЧЕСТВО ПРОФИЛАКТИЧЕСКИХ МЕРОПРИЯТИЙ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3781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ПРОФИЛАКТИЧЕСКИХ</a:t>
                      </a:r>
                      <a:r>
                        <a:rPr lang="ru-RU" sz="700" baseline="0" dirty="0">
                          <a:effectLst/>
                        </a:rPr>
                        <a:t> МЕРОПРИЯТИЙ В ОБЩЕМ КОЛИЧЕСТВЕ КОНТРОЛЬНО-НАДЗОРНЫХ И ПРОФИЛАКТИЧЕСКИХ МЕРОПРИЯТИЙ</a:t>
                      </a:r>
                      <a:r>
                        <a:rPr lang="ru-RU" sz="700" dirty="0">
                          <a:effectLst/>
                        </a:rPr>
                        <a:t> (P3)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66,9 %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КОНТРОЛЬНО-НАДЗОРНЫХ МЕРОПРИЯТИЙ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1871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object 11"/>
          <p:cNvSpPr txBox="1"/>
          <p:nvPr/>
        </p:nvSpPr>
        <p:spPr>
          <a:xfrm>
            <a:off x="8265499" y="4459506"/>
            <a:ext cx="366522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по </a:t>
            </a:r>
            <a:r>
              <a:rPr sz="900" b="1" dirty="0" err="1">
                <a:latin typeface="Times New Roman"/>
                <a:cs typeface="Times New Roman"/>
              </a:rPr>
              <a:t>доле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lang="ru-RU" sz="900" b="1" spc="-5" dirty="0">
                <a:latin typeface="Times New Roman"/>
                <a:cs typeface="Times New Roman"/>
              </a:rPr>
              <a:t>профилактических мероприятий в общем количестве контрольно-надзорных и профилактических мероприятий</a:t>
            </a:r>
            <a:r>
              <a:rPr sz="900" b="1" dirty="0">
                <a:latin typeface="Times New Roman"/>
                <a:cs typeface="Times New Roman"/>
              </a:rPr>
              <a:t> –</a:t>
            </a:r>
            <a:r>
              <a:rPr sz="900" b="1" spc="-100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45,6 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8" name="object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06558413"/>
              </p:ext>
            </p:extLst>
          </p:nvPr>
        </p:nvGraphicFramePr>
        <p:xfrm>
          <a:off x="8817454" y="1452708"/>
          <a:ext cx="2490315" cy="13443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62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41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5192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Волгоградская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5193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Самарская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5193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Алтайский край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93,9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8723">
                <a:tc>
                  <a:txBody>
                    <a:bodyPr/>
                    <a:lstStyle/>
                    <a:p>
                      <a:pPr marL="35560" marR="250190">
                        <a:lnSpc>
                          <a:spcPts val="1000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Сахалинская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55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5193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Омская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51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5192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Вологодская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5193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Чукотский автономный округ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,0 %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15193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Курская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15193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Калужская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15193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Санкт-Петербург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9" name="object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58650184"/>
              </p:ext>
            </p:extLst>
          </p:nvPr>
        </p:nvGraphicFramePr>
        <p:xfrm>
          <a:off x="8816820" y="3398128"/>
          <a:ext cx="2490950" cy="8680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61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47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Республика Северная Алания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0,1</a:t>
                      </a:r>
                      <a:r>
                        <a:rPr lang="ru-RU" sz="900" baseline="0" dirty="0">
                          <a:latin typeface="Arial"/>
                          <a:cs typeface="Arial"/>
                        </a:rPr>
                        <a:t>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Самарская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0,2 %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010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Москва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0,3 %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Белгородская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8,0 %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Красноярский край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32,7 %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 marR="0" indent="0" defTabSz="914400" eaLnBrk="1" fontAlgn="auto" latinLnBrk="0" hangingPunct="1">
                        <a:lnSpc>
                          <a:spcPts val="8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Еврейская автономная область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38,6 %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0" name="object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7546054"/>
              </p:ext>
            </p:extLst>
          </p:nvPr>
        </p:nvGraphicFramePr>
        <p:xfrm>
          <a:off x="8816820" y="5180231"/>
          <a:ext cx="2490950" cy="881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52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56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Еврейская автономная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Пензенская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95,5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Приморский край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92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Ненецкий автономный округ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010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Красноярский край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4011">
                <a:tc>
                  <a:txBody>
                    <a:bodyPr/>
                    <a:lstStyle/>
                    <a:p>
                      <a:pPr marL="35560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Ярославская область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75"/>
                        </a:lnSpc>
                      </a:pPr>
                      <a:r>
                        <a:rPr lang="ru-RU" sz="9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9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%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" name="object 2"/>
          <p:cNvSpPr txBox="1"/>
          <p:nvPr/>
        </p:nvSpPr>
        <p:spPr>
          <a:xfrm>
            <a:off x="669155" y="467754"/>
            <a:ext cx="1275656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350" b="1" dirty="0">
                <a:latin typeface="Verdana"/>
                <a:cs typeface="Verdana"/>
              </a:rPr>
              <a:t>Расчет </a:t>
            </a:r>
            <a:r>
              <a:rPr lang="ru-RU" sz="1350" b="1" spc="-5" dirty="0">
                <a:latin typeface="Verdana"/>
                <a:cs typeface="Verdana"/>
              </a:rPr>
              <a:t>показателей </a:t>
            </a:r>
            <a:r>
              <a:rPr lang="ru-RU" sz="1350" b="1" spc="-5" dirty="0" err="1">
                <a:latin typeface="Verdana"/>
                <a:cs typeface="Verdana"/>
              </a:rPr>
              <a:t>Роструда</a:t>
            </a:r>
            <a:r>
              <a:rPr lang="ru-RU" sz="1350" b="1" spc="-5" dirty="0">
                <a:latin typeface="Verdana"/>
                <a:cs typeface="Verdana"/>
              </a:rPr>
              <a:t> </a:t>
            </a:r>
            <a:r>
              <a:rPr lang="ru-RU" sz="1350" b="1" dirty="0">
                <a:latin typeface="Verdana"/>
                <a:cs typeface="Verdana"/>
              </a:rPr>
              <a:t>по </a:t>
            </a:r>
            <a:r>
              <a:rPr lang="ru-RU" sz="1350" b="1" spc="-5" dirty="0">
                <a:latin typeface="Verdana"/>
                <a:cs typeface="Verdana"/>
              </a:rPr>
              <a:t>Дальневосточному федеральному округу</a:t>
            </a:r>
          </a:p>
        </p:txBody>
      </p:sp>
    </p:spTree>
    <p:extLst>
      <p:ext uri="{BB962C8B-B14F-4D97-AF65-F5344CB8AC3E}">
        <p14:creationId xmlns:p14="http://schemas.microsoft.com/office/powerpoint/2010/main" xmlns="" val="161158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6"/>
          <p:cNvSpPr/>
          <p:nvPr/>
        </p:nvSpPr>
        <p:spPr>
          <a:xfrm>
            <a:off x="0" y="2600684"/>
            <a:ext cx="12190552" cy="1302502"/>
          </a:xfrm>
          <a:custGeom>
            <a:avLst/>
            <a:gdLst/>
            <a:ahLst/>
            <a:cxnLst/>
            <a:rect l="l" t="t" r="r" b="b"/>
            <a:pathLst>
              <a:path w="10692130" h="1436370">
                <a:moveTo>
                  <a:pt x="10692003" y="0"/>
                </a:moveTo>
                <a:lnTo>
                  <a:pt x="0" y="0"/>
                </a:lnTo>
                <a:lnTo>
                  <a:pt x="0" y="1436319"/>
                </a:lnTo>
                <a:lnTo>
                  <a:pt x="10692003" y="1436319"/>
                </a:lnTo>
                <a:lnTo>
                  <a:pt x="10692003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204994" y="3046781"/>
            <a:ext cx="778056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b="1" spc="100" dirty="0">
                <a:solidFill>
                  <a:srgbClr val="FFFFFF"/>
                </a:solidFill>
                <a:latin typeface="Arial"/>
                <a:cs typeface="Arial"/>
              </a:rPr>
              <a:t>РЕКОМЕНДАЦИИ ПО РАБОТЕ С ИНДЕКСОМ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8695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625606" y="555456"/>
            <a:ext cx="5528733" cy="2205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b="1" spc="-5" dirty="0">
                <a:latin typeface="Verdana"/>
                <a:cs typeface="Verdana"/>
              </a:rPr>
              <a:t>Рекомендации </a:t>
            </a:r>
            <a:r>
              <a:rPr sz="1350" b="1" dirty="0">
                <a:latin typeface="Verdana"/>
                <a:cs typeface="Verdana"/>
              </a:rPr>
              <a:t>по </a:t>
            </a:r>
            <a:r>
              <a:rPr sz="1350" b="1" spc="-5" dirty="0">
                <a:latin typeface="Verdana"/>
                <a:cs typeface="Verdana"/>
              </a:rPr>
              <a:t>работе </a:t>
            </a:r>
            <a:r>
              <a:rPr sz="1350" b="1" dirty="0">
                <a:latin typeface="Verdana"/>
                <a:cs typeface="Verdana"/>
              </a:rPr>
              <a:t>с</a:t>
            </a:r>
            <a:r>
              <a:rPr sz="1350" b="1" spc="-20" dirty="0">
                <a:latin typeface="Verdana"/>
                <a:cs typeface="Verdana"/>
              </a:rPr>
              <a:t> </a:t>
            </a:r>
            <a:r>
              <a:rPr sz="1350" b="1" spc="-5" dirty="0">
                <a:latin typeface="Verdana"/>
                <a:cs typeface="Verdana"/>
              </a:rPr>
              <a:t>«ИНДЕКСОМ»</a:t>
            </a:r>
            <a:endParaRPr sz="1350" dirty="0">
              <a:latin typeface="Verdana"/>
              <a:cs typeface="Verdana"/>
            </a:endParaRPr>
          </a:p>
        </p:txBody>
      </p:sp>
      <p:sp>
        <p:nvSpPr>
          <p:cNvPr id="8" name="object 4"/>
          <p:cNvSpPr txBox="1"/>
          <p:nvPr/>
        </p:nvSpPr>
        <p:spPr>
          <a:xfrm>
            <a:off x="902055" y="3642276"/>
            <a:ext cx="8589433" cy="10227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95"/>
              </a:spcBef>
            </a:pPr>
            <a:r>
              <a:rPr sz="1100" b="1" spc="-5" dirty="0">
                <a:latin typeface="Times New Roman"/>
                <a:cs typeface="Times New Roman"/>
              </a:rPr>
              <a:t>ПОКАЗАТЕЛИ</a:t>
            </a:r>
            <a:r>
              <a:rPr sz="1100" b="1" spc="1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ИНДЕКСА</a:t>
            </a:r>
            <a:endParaRPr sz="1100" dirty="0">
              <a:latin typeface="Times New Roman"/>
              <a:cs typeface="Times New Roman"/>
            </a:endParaRPr>
          </a:p>
          <a:p>
            <a:pPr marL="469265">
              <a:lnSpc>
                <a:spcPts val="1310"/>
              </a:lnSpc>
            </a:pPr>
            <a:r>
              <a:rPr sz="11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P1 - </a:t>
            </a:r>
            <a:r>
              <a:rPr sz="1100" spc="-5" dirty="0">
                <a:latin typeface="Carlito"/>
                <a:cs typeface="Carlito"/>
              </a:rPr>
              <a:t>ДОЛЯ ПРЕДУПРЕЖДЕНИЙ ОТ </a:t>
            </a:r>
            <a:r>
              <a:rPr sz="1100" spc="-10" dirty="0">
                <a:latin typeface="Carlito"/>
                <a:cs typeface="Carlito"/>
              </a:rPr>
              <a:t>ОБЩЕГО </a:t>
            </a:r>
            <a:r>
              <a:rPr sz="1100" spc="-5" dirty="0">
                <a:latin typeface="Carlito"/>
                <a:cs typeface="Carlito"/>
              </a:rPr>
              <a:t>ЧИСЛА</a:t>
            </a:r>
            <a:r>
              <a:rPr sz="1100" spc="20" dirty="0">
                <a:latin typeface="Carlito"/>
                <a:cs typeface="Carlito"/>
              </a:rPr>
              <a:t> </a:t>
            </a:r>
            <a:r>
              <a:rPr sz="1100" spc="-10" dirty="0">
                <a:latin typeface="Carlito"/>
                <a:cs typeface="Carlito"/>
              </a:rPr>
              <a:t>НАКАЗАНИЙ</a:t>
            </a:r>
            <a:endParaRPr sz="1100" dirty="0">
              <a:latin typeface="Carlito"/>
              <a:cs typeface="Carlito"/>
            </a:endParaRPr>
          </a:p>
          <a:p>
            <a:pPr marL="469265" marR="455295">
              <a:lnSpc>
                <a:spcPct val="100000"/>
              </a:lnSpc>
            </a:pPr>
            <a:r>
              <a:rPr sz="11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P2 - </a:t>
            </a:r>
            <a:r>
              <a:rPr sz="1100" spc="-5" dirty="0">
                <a:latin typeface="Carlito"/>
                <a:cs typeface="Carlito"/>
              </a:rPr>
              <a:t>ДОЛЯ ОРГАНИЗАЦИЙ И ИП, ПОДВЕРГНУТЫХ КОНТРОЛЮ И НАДЗОРУ ОТ ОБЩЕГО ЧИСЛА  ПОДКОНТРОЛЬНЫХ</a:t>
            </a:r>
            <a:endParaRPr sz="1100" dirty="0">
              <a:latin typeface="Carlito"/>
              <a:cs typeface="Carlito"/>
            </a:endParaRPr>
          </a:p>
          <a:p>
            <a:pPr marL="469265" marR="5080">
              <a:lnSpc>
                <a:spcPct val="100000"/>
              </a:lnSpc>
            </a:pPr>
            <a:r>
              <a:rPr sz="1100" b="1" spc="-5" dirty="0">
                <a:solidFill>
                  <a:srgbClr val="943735"/>
                </a:solidFill>
                <a:latin typeface="Times New Roman"/>
                <a:cs typeface="Times New Roman"/>
              </a:rPr>
              <a:t>P3 - </a:t>
            </a:r>
            <a:r>
              <a:rPr sz="1100" spc="-5" dirty="0">
                <a:latin typeface="Carlito"/>
                <a:cs typeface="Carlito"/>
              </a:rPr>
              <a:t>ДОЛЯ </a:t>
            </a:r>
            <a:r>
              <a:rPr lang="ru-RU" sz="1100" spc="-5" dirty="0">
                <a:latin typeface="Carlito"/>
                <a:cs typeface="Carlito"/>
              </a:rPr>
              <a:t>ПРОФИЛАКТИЧЕСКИХ МЕРОПРИЯТИЙ В ОБЩЕМ КОЛИЧЕСТВЕ КОНТРОЛЬНО-НАДЗОРНЫХ И ПРОФИЛАКТИЧЕСКИХ МЕРОПРИЯТИЙ</a:t>
            </a:r>
            <a:endParaRPr sz="1100" dirty="0">
              <a:latin typeface="Carlito"/>
              <a:cs typeface="Carlito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1638735" y="966108"/>
            <a:ext cx="7700009" cy="2473241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89865" indent="-177800" algn="just">
              <a:lnSpc>
                <a:spcPct val="100000"/>
              </a:lnSpc>
              <a:spcBef>
                <a:spcPts val="950"/>
              </a:spcBef>
              <a:buAutoNum type="arabicPeriod"/>
              <a:tabLst>
                <a:tab pos="190500" algn="l"/>
              </a:tabLst>
            </a:pPr>
            <a:r>
              <a:rPr sz="1400" b="1" spc="-5" dirty="0">
                <a:latin typeface="Carlito"/>
                <a:cs typeface="Carlito"/>
              </a:rPr>
              <a:t>Провести анализ данных, </a:t>
            </a:r>
            <a:r>
              <a:rPr sz="1400" b="1" spc="-10" dirty="0">
                <a:latin typeface="Carlito"/>
                <a:cs typeface="Carlito"/>
              </a:rPr>
              <a:t>представленных </a:t>
            </a:r>
            <a:r>
              <a:rPr sz="1400" b="1" spc="-5" dirty="0">
                <a:latin typeface="Carlito"/>
                <a:cs typeface="Carlito"/>
              </a:rPr>
              <a:t>в</a:t>
            </a:r>
            <a:r>
              <a:rPr sz="1400" b="1" spc="-1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«Индексе»</a:t>
            </a:r>
            <a:endParaRPr sz="1400" dirty="0">
              <a:latin typeface="Carlito"/>
              <a:cs typeface="Carlito"/>
            </a:endParaRPr>
          </a:p>
          <a:p>
            <a:pPr marL="12700" marR="5080" algn="just">
              <a:lnSpc>
                <a:spcPct val="114999"/>
              </a:lnSpc>
              <a:spcBef>
                <a:spcPts val="600"/>
              </a:spcBef>
              <a:buAutoNum type="arabicPeriod"/>
              <a:tabLst>
                <a:tab pos="304800" algn="l"/>
              </a:tabLst>
            </a:pPr>
            <a:r>
              <a:rPr sz="1400" b="1" spc="-5" dirty="0">
                <a:latin typeface="Carlito"/>
                <a:cs typeface="Carlito"/>
              </a:rPr>
              <a:t>Провести </a:t>
            </a:r>
            <a:r>
              <a:rPr sz="1400" b="1" spc="-10" dirty="0">
                <a:latin typeface="Carlito"/>
                <a:cs typeface="Carlito"/>
              </a:rPr>
              <a:t>совещание на </a:t>
            </a:r>
            <a:r>
              <a:rPr sz="1400" b="1" spc="-5" dirty="0">
                <a:latin typeface="Carlito"/>
                <a:cs typeface="Carlito"/>
              </a:rPr>
              <a:t>уровне субъекта </a:t>
            </a:r>
            <a:r>
              <a:rPr sz="1400" b="1" spc="-10" dirty="0">
                <a:latin typeface="Carlito"/>
                <a:cs typeface="Carlito"/>
              </a:rPr>
              <a:t>Российской Федерации </a:t>
            </a:r>
            <a:r>
              <a:rPr sz="1400" b="1" spc="-20" dirty="0">
                <a:latin typeface="Carlito"/>
                <a:cs typeface="Carlito"/>
              </a:rPr>
              <a:t>под </a:t>
            </a:r>
            <a:r>
              <a:rPr sz="1400" b="1" spc="-15" dirty="0">
                <a:latin typeface="Carlito"/>
                <a:cs typeface="Carlito"/>
              </a:rPr>
              <a:t>руководством  </a:t>
            </a:r>
            <a:r>
              <a:rPr sz="1400" b="1" spc="-10" dirty="0">
                <a:latin typeface="Carlito"/>
                <a:cs typeface="Carlito"/>
              </a:rPr>
              <a:t>Уполномоченного </a:t>
            </a:r>
            <a:r>
              <a:rPr sz="1400" b="1" spc="-5" dirty="0">
                <a:latin typeface="Carlito"/>
                <a:cs typeface="Carlito"/>
              </a:rPr>
              <a:t>по защите прав </a:t>
            </a:r>
            <a:r>
              <a:rPr sz="1400" b="1" spc="-10" dirty="0">
                <a:latin typeface="Carlito"/>
                <a:cs typeface="Carlito"/>
              </a:rPr>
              <a:t>предпринимателей, </a:t>
            </a:r>
            <a:r>
              <a:rPr sz="1400" b="1" spc="-5" dirty="0">
                <a:latin typeface="Carlito"/>
                <a:cs typeface="Carlito"/>
              </a:rPr>
              <a:t>Прокурора </a:t>
            </a:r>
            <a:r>
              <a:rPr sz="1400" b="1" spc="-10" dirty="0">
                <a:latin typeface="Carlito"/>
                <a:cs typeface="Carlito"/>
              </a:rPr>
              <a:t>субъекта </a:t>
            </a:r>
            <a:r>
              <a:rPr sz="1400" b="1" spc="-5" dirty="0">
                <a:latin typeface="Carlito"/>
                <a:cs typeface="Carlito"/>
              </a:rPr>
              <a:t>и </a:t>
            </a:r>
            <a:r>
              <a:rPr sz="1400" b="1" spc="-10" dirty="0">
                <a:latin typeface="Carlito"/>
                <a:cs typeface="Carlito"/>
              </a:rPr>
              <a:t>Заместителя  губернатора </a:t>
            </a:r>
            <a:r>
              <a:rPr sz="1400" b="1" spc="-25" dirty="0">
                <a:latin typeface="Carlito"/>
                <a:cs typeface="Carlito"/>
              </a:rPr>
              <a:t>(Главы) </a:t>
            </a:r>
            <a:r>
              <a:rPr sz="1400" b="1" spc="-5" dirty="0">
                <a:latin typeface="Carlito"/>
                <a:cs typeface="Carlito"/>
              </a:rPr>
              <a:t>– с </a:t>
            </a:r>
            <a:r>
              <a:rPr sz="1400" b="1" spc="-15" dirty="0">
                <a:latin typeface="Carlito"/>
                <a:cs typeface="Carlito"/>
              </a:rPr>
              <a:t>приглашением </a:t>
            </a:r>
            <a:r>
              <a:rPr sz="1400" b="1" spc="-5" dirty="0">
                <a:latin typeface="Carlito"/>
                <a:cs typeface="Carlito"/>
              </a:rPr>
              <a:t>всех территориальных органов </a:t>
            </a:r>
            <a:r>
              <a:rPr sz="1400" b="1" spc="-10" dirty="0">
                <a:latin typeface="Carlito"/>
                <a:cs typeface="Carlito"/>
              </a:rPr>
              <a:t>федерального контроля </a:t>
            </a:r>
            <a:r>
              <a:rPr sz="1400" b="1" spc="-5" dirty="0">
                <a:latin typeface="Carlito"/>
                <a:cs typeface="Carlito"/>
              </a:rPr>
              <a:t>и  </a:t>
            </a:r>
            <a:r>
              <a:rPr sz="1400" b="1" spc="-10" dirty="0">
                <a:latin typeface="Carlito"/>
                <a:cs typeface="Carlito"/>
              </a:rPr>
              <a:t>надзора,</a:t>
            </a:r>
            <a:r>
              <a:rPr sz="1400" b="1" spc="-5" dirty="0">
                <a:latin typeface="Carlito"/>
                <a:cs typeface="Carlito"/>
              </a:rPr>
              <a:t> бизнес-объединений</a:t>
            </a:r>
            <a:endParaRPr sz="1400" dirty="0">
              <a:latin typeface="Carlito"/>
              <a:cs typeface="Carlito"/>
            </a:endParaRPr>
          </a:p>
          <a:p>
            <a:pPr marL="12700" marR="5080" algn="just">
              <a:lnSpc>
                <a:spcPct val="114999"/>
              </a:lnSpc>
              <a:spcBef>
                <a:spcPts val="600"/>
              </a:spcBef>
              <a:buAutoNum type="arabicPeriod"/>
              <a:tabLst>
                <a:tab pos="229870" algn="l"/>
              </a:tabLst>
            </a:pPr>
            <a:r>
              <a:rPr sz="1400" b="1" spc="-10" dirty="0">
                <a:latin typeface="Carlito"/>
                <a:cs typeface="Carlito"/>
              </a:rPr>
              <a:t>Подготовить предложения </a:t>
            </a:r>
            <a:r>
              <a:rPr sz="1400" b="1" spc="-5" dirty="0">
                <a:latin typeface="Carlito"/>
                <a:cs typeface="Carlito"/>
              </a:rPr>
              <a:t>по </a:t>
            </a:r>
            <a:r>
              <a:rPr sz="1400" b="1" spc="-10" dirty="0">
                <a:latin typeface="Carlito"/>
                <a:cs typeface="Carlito"/>
              </a:rPr>
              <a:t>улучшению </a:t>
            </a:r>
            <a:r>
              <a:rPr sz="1400" b="1" spc="-5" dirty="0">
                <a:latin typeface="Carlito"/>
                <a:cs typeface="Carlito"/>
              </a:rPr>
              <a:t>ситуации </a:t>
            </a:r>
            <a:r>
              <a:rPr sz="1400" b="1" spc="-5" dirty="0" err="1">
                <a:latin typeface="Carlito"/>
                <a:cs typeface="Carlito"/>
              </a:rPr>
              <a:t>по</a:t>
            </a:r>
            <a:r>
              <a:rPr sz="1400" b="1" spc="-5" dirty="0">
                <a:latin typeface="Carlito"/>
                <a:cs typeface="Carlito"/>
              </a:rPr>
              <a:t> </a:t>
            </a:r>
            <a:r>
              <a:rPr lang="ru-RU" sz="1400" b="1" spc="-5" dirty="0">
                <a:latin typeface="Carlito"/>
                <a:cs typeface="Carlito"/>
              </a:rPr>
              <a:t>8</a:t>
            </a:r>
            <a:r>
              <a:rPr sz="1400" b="1" spc="-5" dirty="0">
                <a:latin typeface="Carlito"/>
                <a:cs typeface="Carlito"/>
              </a:rPr>
              <a:t> органам </a:t>
            </a:r>
            <a:r>
              <a:rPr sz="1400" b="1" spc="-10" dirty="0">
                <a:latin typeface="Carlito"/>
                <a:cs typeface="Carlito"/>
              </a:rPr>
              <a:t>контроля </a:t>
            </a:r>
            <a:r>
              <a:rPr sz="1400" b="1" spc="-5" dirty="0">
                <a:latin typeface="Carlito"/>
                <a:cs typeface="Carlito"/>
              </a:rPr>
              <a:t>и надзора для  субъекта </a:t>
            </a:r>
            <a:r>
              <a:rPr sz="1400" b="1" spc="-10" dirty="0">
                <a:latin typeface="Carlito"/>
                <a:cs typeface="Carlito"/>
              </a:rPr>
              <a:t>Российской Федерации </a:t>
            </a:r>
            <a:r>
              <a:rPr sz="1400" b="1" spc="-5" dirty="0">
                <a:latin typeface="Carlito"/>
                <a:cs typeface="Carlito"/>
              </a:rPr>
              <a:t>по </a:t>
            </a:r>
            <a:r>
              <a:rPr sz="1400" b="1" spc="-10" dirty="0">
                <a:latin typeface="Carlito"/>
                <a:cs typeface="Carlito"/>
              </a:rPr>
              <a:t>показателям Индекса </a:t>
            </a:r>
            <a:r>
              <a:rPr sz="1400" spc="-5" dirty="0">
                <a:latin typeface="Carlito"/>
                <a:cs typeface="Carlito"/>
              </a:rPr>
              <a:t>– Роспотребнадзор, </a:t>
            </a:r>
            <a:r>
              <a:rPr sz="1400" spc="-10" dirty="0">
                <a:latin typeface="Carlito"/>
                <a:cs typeface="Carlito"/>
              </a:rPr>
              <a:t>Ростехнадзор,  Россельхознадзор, Росприроднадзор, Роструд, </a:t>
            </a:r>
            <a:r>
              <a:rPr sz="1400" spc="-5" dirty="0">
                <a:latin typeface="Carlito"/>
                <a:cs typeface="Carlito"/>
              </a:rPr>
              <a:t>МЧС </a:t>
            </a:r>
            <a:r>
              <a:rPr sz="1400" spc="-10" dirty="0" err="1">
                <a:latin typeface="Carlito"/>
                <a:cs typeface="Carlito"/>
              </a:rPr>
              <a:t>России</a:t>
            </a:r>
            <a:r>
              <a:rPr lang="ru-RU" sz="1400" spc="-10" dirty="0">
                <a:latin typeface="Carlito"/>
                <a:cs typeface="Carlito"/>
              </a:rPr>
              <a:t>, Росздравнадзор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и </a:t>
            </a:r>
            <a:r>
              <a:rPr lang="ru-RU" sz="1400" spc="-5" dirty="0" err="1">
                <a:latin typeface="Carlito"/>
                <a:cs typeface="Carlito"/>
              </a:rPr>
              <a:t>Ространснадзор</a:t>
            </a:r>
            <a:r>
              <a:rPr sz="1400" spc="-5" dirty="0">
                <a:latin typeface="Carlito"/>
                <a:cs typeface="Carlito"/>
              </a:rPr>
              <a:t> </a:t>
            </a:r>
            <a:r>
              <a:rPr sz="1400" i="1" spc="-5" dirty="0">
                <a:latin typeface="Carlito"/>
                <a:cs typeface="Carlito"/>
              </a:rPr>
              <a:t>(результаты  направить в Аппарат </a:t>
            </a:r>
            <a:r>
              <a:rPr sz="1400" i="1" spc="-10" dirty="0">
                <a:latin typeface="Carlito"/>
                <a:cs typeface="Carlito"/>
              </a:rPr>
              <a:t>Уполномоченного </a:t>
            </a:r>
            <a:r>
              <a:rPr sz="1400" i="1" spc="-5" dirty="0">
                <a:latin typeface="Carlito"/>
                <a:cs typeface="Carlito"/>
              </a:rPr>
              <a:t>до 15</a:t>
            </a:r>
            <a:r>
              <a:rPr sz="1400" i="1" spc="35" dirty="0">
                <a:latin typeface="Carlito"/>
                <a:cs typeface="Carlito"/>
              </a:rPr>
              <a:t> </a:t>
            </a:r>
            <a:r>
              <a:rPr sz="1400" i="1" spc="-10" dirty="0">
                <a:latin typeface="Carlito"/>
                <a:cs typeface="Carlito"/>
              </a:rPr>
              <a:t>октября)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019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8"/>
          <p:cNvSpPr txBox="1"/>
          <p:nvPr/>
        </p:nvSpPr>
        <p:spPr>
          <a:xfrm>
            <a:off x="873178" y="492933"/>
            <a:ext cx="1033134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65" dirty="0">
                <a:solidFill>
                  <a:srgbClr val="0068AC"/>
                </a:solidFill>
                <a:latin typeface="Arial"/>
                <a:cs typeface="Arial"/>
              </a:rPr>
              <a:t>КЛЮЧЕВЫЕ</a:t>
            </a:r>
            <a:r>
              <a:rPr sz="1800" b="1" spc="-114" dirty="0">
                <a:solidFill>
                  <a:srgbClr val="0068AC"/>
                </a:solidFill>
                <a:latin typeface="Arial"/>
                <a:cs typeface="Arial"/>
              </a:rPr>
              <a:t> </a:t>
            </a:r>
            <a:r>
              <a:rPr sz="1800" b="1" spc="110" dirty="0">
                <a:solidFill>
                  <a:srgbClr val="0068AC"/>
                </a:solidFill>
                <a:latin typeface="Arial"/>
                <a:cs typeface="Arial"/>
              </a:rPr>
              <a:t>ПОКАЗАТЕЛИ</a:t>
            </a:r>
            <a:r>
              <a:rPr sz="1800" b="1" spc="-114" dirty="0">
                <a:solidFill>
                  <a:srgbClr val="0068AC"/>
                </a:solidFill>
                <a:latin typeface="Arial"/>
                <a:cs typeface="Arial"/>
              </a:rPr>
              <a:t> </a:t>
            </a:r>
            <a:r>
              <a:rPr sz="1800" b="1" spc="130" dirty="0">
                <a:solidFill>
                  <a:srgbClr val="0068AC"/>
                </a:solidFill>
                <a:latin typeface="Arial"/>
                <a:cs typeface="Arial"/>
              </a:rPr>
              <a:t>ИНДЕКСА</a:t>
            </a:r>
            <a:r>
              <a:rPr sz="1800" b="1" spc="-114" dirty="0">
                <a:solidFill>
                  <a:srgbClr val="0068AC"/>
                </a:solidFill>
                <a:latin typeface="Arial"/>
                <a:cs typeface="Arial"/>
              </a:rPr>
              <a:t> </a:t>
            </a:r>
            <a:r>
              <a:rPr sz="1800" b="1" spc="120" dirty="0">
                <a:solidFill>
                  <a:srgbClr val="0068AC"/>
                </a:solidFill>
                <a:latin typeface="Arial"/>
                <a:cs typeface="Arial"/>
              </a:rPr>
              <a:t>АДМИНИСТРАТИВНОГО</a:t>
            </a:r>
            <a:r>
              <a:rPr sz="1800" b="1" spc="-110" dirty="0">
                <a:solidFill>
                  <a:srgbClr val="0068AC"/>
                </a:solidFill>
                <a:latin typeface="Arial"/>
                <a:cs typeface="Arial"/>
              </a:rPr>
              <a:t> </a:t>
            </a:r>
            <a:r>
              <a:rPr sz="1800" b="1" spc="100" dirty="0">
                <a:solidFill>
                  <a:srgbClr val="0068AC"/>
                </a:solidFill>
                <a:latin typeface="Arial"/>
                <a:cs typeface="Arial"/>
              </a:rPr>
              <a:t>ДАВЛЕНИЯ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7" name="object 37"/>
          <p:cNvSpPr txBox="1"/>
          <p:nvPr/>
        </p:nvSpPr>
        <p:spPr>
          <a:xfrm>
            <a:off x="2335465" y="3183284"/>
            <a:ext cx="8058737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100" b="1" spc="85" dirty="0">
                <a:solidFill>
                  <a:srgbClr val="FFFFFF"/>
                </a:solidFill>
                <a:latin typeface="Arial"/>
                <a:cs typeface="Arial"/>
              </a:rPr>
              <a:t>ДОЛЯ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90" dirty="0">
                <a:solidFill>
                  <a:srgbClr val="FFFFFF"/>
                </a:solidFill>
                <a:latin typeface="Arial"/>
                <a:cs typeface="Arial"/>
              </a:rPr>
              <a:t>ОРГАНИЗАЦИЙ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4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90" dirty="0">
                <a:solidFill>
                  <a:srgbClr val="FFFFFF"/>
                </a:solidFill>
                <a:latin typeface="Arial"/>
                <a:cs typeface="Arial"/>
              </a:rPr>
              <a:t>ИП,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80" dirty="0">
                <a:solidFill>
                  <a:srgbClr val="FFFFFF"/>
                </a:solidFill>
                <a:latin typeface="Arial"/>
                <a:cs typeface="Arial"/>
              </a:rPr>
              <a:t>ПОДВЕРГНУТЫХ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0" dirty="0">
                <a:solidFill>
                  <a:srgbClr val="FFFFFF"/>
                </a:solidFill>
                <a:latin typeface="Arial"/>
                <a:cs typeface="Arial"/>
              </a:rPr>
              <a:t>КОНТРОЛЮ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4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70" dirty="0">
                <a:solidFill>
                  <a:srgbClr val="FFFFFF"/>
                </a:solidFill>
                <a:latin typeface="Arial"/>
                <a:cs typeface="Arial"/>
              </a:rPr>
              <a:t>НАДЗОРУ,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14" dirty="0">
                <a:solidFill>
                  <a:srgbClr val="FFFFFF"/>
                </a:solidFill>
                <a:latin typeface="Arial"/>
                <a:cs typeface="Arial"/>
              </a:rPr>
              <a:t>ОТ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65" dirty="0">
                <a:solidFill>
                  <a:srgbClr val="FFFFFF"/>
                </a:solidFill>
                <a:latin typeface="Arial"/>
                <a:cs typeface="Arial"/>
              </a:rPr>
              <a:t>ОБЩЕГО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90" dirty="0">
                <a:solidFill>
                  <a:srgbClr val="FFFFFF"/>
                </a:solidFill>
                <a:latin typeface="Arial"/>
                <a:cs typeface="Arial"/>
              </a:rPr>
              <a:t>ЧИСЛА  </a:t>
            </a:r>
            <a:r>
              <a:rPr sz="1100" b="1" spc="95" dirty="0">
                <a:solidFill>
                  <a:srgbClr val="FFFFFF"/>
                </a:solidFill>
                <a:latin typeface="Arial"/>
                <a:cs typeface="Arial"/>
              </a:rPr>
              <a:t>ПОДКОНТРОЛЬНЫХ </a:t>
            </a:r>
            <a:r>
              <a:rPr sz="1100" spc="-20" dirty="0">
                <a:solidFill>
                  <a:srgbClr val="FFFFFF"/>
                </a:solidFill>
                <a:latin typeface="Arial"/>
                <a:cs typeface="Arial"/>
              </a:rPr>
              <a:t>(ЭФФЕКТИВНОСТЬ </a:t>
            </a:r>
            <a:r>
              <a:rPr sz="1100" spc="-60" dirty="0">
                <a:solidFill>
                  <a:srgbClr val="FFFFFF"/>
                </a:solidFill>
                <a:latin typeface="Arial"/>
                <a:cs typeface="Arial"/>
              </a:rPr>
              <a:t>ВНЕДРЕНИЯ </a:t>
            </a:r>
            <a:r>
              <a:rPr sz="1100" spc="-25" dirty="0">
                <a:solidFill>
                  <a:srgbClr val="FFFFFF"/>
                </a:solidFill>
                <a:latin typeface="Arial"/>
                <a:cs typeface="Arial"/>
              </a:rPr>
              <a:t>РИСК-ОРИЕНТИРОВАННОГО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FFFFFF"/>
                </a:solidFill>
                <a:latin typeface="Arial"/>
                <a:cs typeface="Arial"/>
              </a:rPr>
              <a:t>ПОДХОДА)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8" name="object 38"/>
          <p:cNvSpPr txBox="1"/>
          <p:nvPr/>
        </p:nvSpPr>
        <p:spPr>
          <a:xfrm>
            <a:off x="2335433" y="3981786"/>
            <a:ext cx="8311411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100" b="1" spc="85" dirty="0">
                <a:solidFill>
                  <a:srgbClr val="FFFFFF"/>
                </a:solidFill>
                <a:latin typeface="Arial"/>
                <a:cs typeface="Arial"/>
              </a:rPr>
              <a:t>ДОЛЯ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100" b="1" spc="70" dirty="0">
                <a:solidFill>
                  <a:srgbClr val="FFFFFF"/>
                </a:solidFill>
                <a:latin typeface="Arial"/>
                <a:cs typeface="Arial"/>
              </a:rPr>
              <a:t>ПРОФИЛАКТИЧЕСКИХ МЕРОПРИЯТИЙ В ОБЩЕМ КОЛИЧЕСТВЕ КОНТРОЛЬНО-НАДЗОРНЫХ И ПРОФИЛАКТИЧЕСКИХ МЕРОПРИЯТИЙ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7350" y="4835971"/>
            <a:ext cx="1130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В </a:t>
            </a:r>
            <a:r>
              <a:rPr lang="ru-RU" spc="-10" dirty="0">
                <a:latin typeface="Times New Roman"/>
                <a:cs typeface="Times New Roman"/>
              </a:rPr>
              <a:t>индекс включены </a:t>
            </a:r>
            <a:r>
              <a:rPr lang="ru-RU" dirty="0" err="1">
                <a:latin typeface="Times New Roman"/>
                <a:cs typeface="Times New Roman"/>
              </a:rPr>
              <a:t>Роспотребнадзор</a:t>
            </a:r>
            <a:r>
              <a:rPr lang="ru-RU" dirty="0">
                <a:latin typeface="Times New Roman"/>
                <a:cs typeface="Times New Roman"/>
              </a:rPr>
              <a:t>, </a:t>
            </a:r>
            <a:r>
              <a:rPr lang="ru-RU" spc="-5" dirty="0" err="1">
                <a:latin typeface="Times New Roman"/>
                <a:cs typeface="Times New Roman"/>
              </a:rPr>
              <a:t>Ростехнадзор</a:t>
            </a:r>
            <a:r>
              <a:rPr lang="ru-RU" spc="-5" dirty="0">
                <a:latin typeface="Times New Roman"/>
                <a:cs typeface="Times New Roman"/>
              </a:rPr>
              <a:t>, </a:t>
            </a:r>
            <a:r>
              <a:rPr lang="ru-RU" spc="-5" dirty="0" err="1">
                <a:latin typeface="Times New Roman"/>
                <a:cs typeface="Times New Roman"/>
              </a:rPr>
              <a:t>Россельхознадзор</a:t>
            </a:r>
            <a:r>
              <a:rPr lang="ru-RU" spc="-5" dirty="0">
                <a:latin typeface="Times New Roman"/>
                <a:cs typeface="Times New Roman"/>
              </a:rPr>
              <a:t>, </a:t>
            </a:r>
            <a:r>
              <a:rPr lang="ru-RU" spc="-5" dirty="0" err="1">
                <a:latin typeface="Times New Roman"/>
                <a:cs typeface="Times New Roman"/>
              </a:rPr>
              <a:t>Росприроднадзор</a:t>
            </a:r>
            <a:r>
              <a:rPr lang="ru-RU" spc="-5" dirty="0">
                <a:latin typeface="Times New Roman"/>
                <a:cs typeface="Times New Roman"/>
              </a:rPr>
              <a:t>,  </a:t>
            </a:r>
            <a:r>
              <a:rPr lang="ru-RU" spc="-15" dirty="0" err="1">
                <a:latin typeface="Times New Roman"/>
                <a:cs typeface="Times New Roman"/>
              </a:rPr>
              <a:t>Роструд</a:t>
            </a:r>
            <a:r>
              <a:rPr lang="ru-RU" spc="-15" dirty="0">
                <a:latin typeface="Times New Roman"/>
                <a:cs typeface="Times New Roman"/>
              </a:rPr>
              <a:t>, </a:t>
            </a:r>
            <a:r>
              <a:rPr lang="ru-RU" spc="-5" dirty="0">
                <a:latin typeface="Times New Roman"/>
                <a:cs typeface="Times New Roman"/>
              </a:rPr>
              <a:t>МЧС </a:t>
            </a:r>
            <a:r>
              <a:rPr lang="ru-RU" dirty="0">
                <a:latin typeface="Times New Roman"/>
                <a:cs typeface="Times New Roman"/>
              </a:rPr>
              <a:t>России, Росздравнадзор, </a:t>
            </a:r>
            <a:r>
              <a:rPr lang="ru-RU" dirty="0" err="1">
                <a:latin typeface="Times New Roman"/>
                <a:cs typeface="Times New Roman"/>
              </a:rPr>
              <a:t>Ространснадзор</a:t>
            </a:r>
            <a:r>
              <a:rPr lang="ru-RU" spc="-5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– в общей сложности 58% </a:t>
            </a:r>
            <a:r>
              <a:rPr lang="ru-RU" spc="-10" dirty="0">
                <a:latin typeface="Times New Roman"/>
                <a:cs typeface="Times New Roman"/>
              </a:rPr>
              <a:t>контрольных  </a:t>
            </a:r>
            <a:r>
              <a:rPr lang="ru-RU" dirty="0">
                <a:latin typeface="Times New Roman"/>
                <a:cs typeface="Times New Roman"/>
              </a:rPr>
              <a:t>и </a:t>
            </a:r>
            <a:r>
              <a:rPr lang="ru-RU" spc="-5" dirty="0">
                <a:latin typeface="Times New Roman"/>
                <a:cs typeface="Times New Roman"/>
              </a:rPr>
              <a:t>надзорных </a:t>
            </a:r>
            <a:r>
              <a:rPr lang="ru-RU" dirty="0">
                <a:latin typeface="Times New Roman"/>
                <a:cs typeface="Times New Roman"/>
              </a:rPr>
              <a:t>мероприятий </a:t>
            </a:r>
            <a:br>
              <a:rPr lang="ru-RU" dirty="0">
                <a:latin typeface="Times New Roman"/>
                <a:cs typeface="Times New Roman"/>
              </a:rPr>
            </a:br>
            <a:r>
              <a:rPr lang="ru-RU" dirty="0">
                <a:latin typeface="Times New Roman"/>
                <a:cs typeface="Times New Roman"/>
              </a:rPr>
              <a:t>в</a:t>
            </a:r>
            <a:r>
              <a:rPr lang="ru-RU" spc="-5" dirty="0">
                <a:latin typeface="Times New Roman"/>
                <a:cs typeface="Times New Roman"/>
              </a:rPr>
              <a:t> России.</a:t>
            </a:r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84289"/>
            <a:ext cx="12077700" cy="264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63240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3679395"/>
              </p:ext>
            </p:extLst>
          </p:nvPr>
        </p:nvGraphicFramePr>
        <p:xfrm>
          <a:off x="1367417" y="1558926"/>
          <a:ext cx="9315731" cy="4671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87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98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13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78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078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6804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174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0010" marR="72390" indent="63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spc="10" dirty="0">
                          <a:solidFill>
                            <a:srgbClr val="0068AC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1000" b="1" spc="5" dirty="0">
                          <a:solidFill>
                            <a:srgbClr val="0068AC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доля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предупреждений  от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общего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числа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наказаний,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69" marR="57150" indent="-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spc="10" dirty="0">
                          <a:solidFill>
                            <a:srgbClr val="41AD49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1000" b="1" spc="5" dirty="0">
                          <a:solidFill>
                            <a:srgbClr val="41AD49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доля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организаций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ип,  подвергнутых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контролю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надзору,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от  общего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числа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подконтрольных,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</a:pPr>
                      <a:r>
                        <a:rPr lang="ru-RU" sz="10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lang="ru-RU" sz="1000" b="1" spc="1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lang="ru-RU" sz="1000" b="1" spc="5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r>
                        <a:rPr lang="ru-RU" sz="10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lang="ru-RU"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000" b="1" dirty="0">
                          <a:latin typeface="Arial"/>
                          <a:cs typeface="Arial"/>
                        </a:rPr>
                        <a:t>—</a:t>
                      </a:r>
                      <a:r>
                        <a:rPr lang="ru-RU"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000" b="1" dirty="0">
                          <a:latin typeface="Arial"/>
                          <a:cs typeface="Arial"/>
                        </a:rPr>
                        <a:t>доля</a:t>
                      </a:r>
                      <a:r>
                        <a:rPr lang="ru-RU"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000" b="1" dirty="0">
                          <a:latin typeface="Arial"/>
                          <a:cs typeface="Arial"/>
                        </a:rPr>
                        <a:t>профилактических мероприятий от общего числа контрольно-надзорных и профилактических мероприятий,</a:t>
                      </a:r>
                      <a:r>
                        <a:rPr lang="ru-RU"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000" b="1" dirty="0">
                          <a:latin typeface="Arial"/>
                          <a:cs typeface="Arial"/>
                        </a:rPr>
                        <a:t>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b="1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000" b="1" dirty="0" err="1">
                          <a:latin typeface="Arial"/>
                          <a:cs typeface="Arial"/>
                        </a:rPr>
                        <a:t>дминистративный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12128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«н</a:t>
                      </a:r>
                      <a:r>
                        <a:rPr sz="1000" b="1" spc="4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лог»,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размер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штафов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Количество случаев причинения субъектами, относящимися к поднадзорной сфере, вреда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128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Общее количество проверок в отношении юридических лиц и индивидуальных предпринимателей</a:t>
                      </a:r>
                    </a:p>
                    <a:p>
                      <a:pPr marL="121285">
                        <a:lnSpc>
                          <a:spcPct val="100000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9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РОСПОТРЕБНАДЗОР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6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-2</a:t>
                      </a: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2</a:t>
                      </a: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5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+5,4</a:t>
                      </a: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27</a:t>
                      </a:r>
                      <a:endParaRPr sz="1000" spc="-35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2,4 млрд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+0,6 млрд</a:t>
                      </a: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1895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(+624)</a:t>
                      </a:r>
                      <a:endParaRPr sz="1000" spc="-35" dirty="0">
                        <a:solidFill>
                          <a:srgbClr val="FF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137524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(+50936)</a:t>
                      </a:r>
                      <a:endParaRPr sz="1000" spc="-35" dirty="0">
                        <a:solidFill>
                          <a:srgbClr val="FF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69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25" dirty="0">
                          <a:latin typeface="Arial"/>
                          <a:cs typeface="Arial"/>
                        </a:rPr>
                        <a:t>РОСПРИРОДНАДЗОР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1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-4</a:t>
                      </a: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9</a:t>
                      </a: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1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+11</a:t>
                      </a: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4</a:t>
                      </a: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endParaRPr sz="1000" spc="-35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2,2 млрд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+1,0 млрд</a:t>
                      </a: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530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(+231)</a:t>
                      </a:r>
                      <a:endParaRPr sz="1000" spc="-35" dirty="0">
                        <a:solidFill>
                          <a:srgbClr val="FF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13044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(+8779)</a:t>
                      </a:r>
                      <a:endParaRPr sz="1000" spc="-35" dirty="0">
                        <a:solidFill>
                          <a:srgbClr val="FF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58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30" dirty="0">
                          <a:latin typeface="Arial"/>
                          <a:cs typeface="Arial"/>
                        </a:rPr>
                        <a:t>РОСТЕХНАДЗОР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12,8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kern="12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-8</a:t>
                      </a:r>
                      <a:r>
                        <a:rPr sz="1000" kern="12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kern="12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1</a:t>
                      </a:r>
                      <a:r>
                        <a:rPr sz="1000" kern="12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3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+2</a:t>
                      </a: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4</a:t>
                      </a: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3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34,7</a:t>
                      </a:r>
                      <a:endParaRPr sz="1000" spc="-35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2,7</a:t>
                      </a:r>
                      <a:r>
                        <a:rPr lang="ru-RU" sz="1000" spc="-6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млрд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(+0,6 млрд)</a:t>
                      </a:r>
                      <a:endParaRPr sz="1000" spc="-35" dirty="0">
                        <a:solidFill>
                          <a:srgbClr val="FF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566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(+198)</a:t>
                      </a:r>
                      <a:endParaRPr sz="1000" spc="-35" dirty="0">
                        <a:solidFill>
                          <a:srgbClr val="FF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76325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(+21077)</a:t>
                      </a:r>
                      <a:endParaRPr sz="1000" spc="-35" dirty="0">
                        <a:solidFill>
                          <a:srgbClr val="FF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69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30" dirty="0">
                          <a:latin typeface="Arial"/>
                          <a:cs typeface="Arial"/>
                        </a:rPr>
                        <a:t>РОССЕЛЬХОЗНАДЗОР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31,4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(+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6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+1</a:t>
                      </a: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1</a:t>
                      </a: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71,7</a:t>
                      </a:r>
                      <a:endParaRPr sz="1000" spc="-35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0,85 млрд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+0,16 млрд</a:t>
                      </a: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/>
                          <a:cs typeface="Arial"/>
                        </a:rPr>
                        <a:t>279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(+175)</a:t>
                      </a:r>
                      <a:endParaRPr sz="1000" spc="-35" dirty="0">
                        <a:solidFill>
                          <a:srgbClr val="FF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latin typeface="Arial"/>
                          <a:cs typeface="Arial"/>
                        </a:rPr>
                        <a:t>29129</a:t>
                      </a: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(+13806)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69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30" dirty="0">
                          <a:latin typeface="Arial"/>
                          <a:cs typeface="Arial"/>
                        </a:rPr>
                        <a:t>МЧС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56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2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-8</a:t>
                      </a: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3</a:t>
                      </a: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6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(+4</a:t>
                      </a: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8</a:t>
                      </a: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26,2</a:t>
                      </a:r>
                      <a:endParaRPr sz="1000" spc="-35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1,22 млрд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+0,54 млрд</a:t>
                      </a: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760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(-790)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212869</a:t>
                      </a:r>
                    </a:p>
                    <a:p>
                      <a:pPr marL="635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(+120402)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12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000" spc="10" dirty="0">
                          <a:latin typeface="Arial"/>
                          <a:cs typeface="Arial"/>
                        </a:rPr>
                        <a:t>РОСЗДРАВНАДЗОР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20,9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(-2,3)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5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en-US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2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57,9</a:t>
                      </a:r>
                      <a:endParaRPr sz="1000" spc="-35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27 млн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+3 млн</a:t>
                      </a: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421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7287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(-1483)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69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000" spc="-35" dirty="0">
                          <a:latin typeface="Arial"/>
                          <a:cs typeface="Arial"/>
                        </a:rPr>
                        <a:t>РОСТРАНСНАДЗОР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2,6</a:t>
                      </a:r>
                      <a:endParaRPr lang="ru-RU" sz="10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AB3224"/>
                          </a:solidFill>
                          <a:latin typeface="Arial"/>
                          <a:ea typeface="+mn-ea"/>
                          <a:cs typeface="Arial"/>
                        </a:rPr>
                        <a:t>(-9,2)</a:t>
                      </a:r>
                      <a:endParaRPr sz="1000" spc="-35" dirty="0">
                        <a:solidFill>
                          <a:srgbClr val="AB3224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5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-1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5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endParaRPr sz="1000" spc="-35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0,41 млрд.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+ 0,11 млрд</a:t>
                      </a:r>
                      <a:r>
                        <a:rPr sz="1000" spc="-35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568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00B050"/>
                          </a:solidFill>
                          <a:latin typeface="Arial"/>
                          <a:ea typeface="+mn-ea"/>
                          <a:cs typeface="Arial"/>
                        </a:rPr>
                        <a:t>(-110)</a:t>
                      </a:r>
                      <a:endParaRPr sz="1000" spc="-35" dirty="0">
                        <a:solidFill>
                          <a:srgbClr val="00B05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4653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(-100)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69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000" spc="-35" dirty="0">
                          <a:latin typeface="Arial"/>
                          <a:cs typeface="Arial"/>
                        </a:rPr>
                        <a:t>РОСТРУД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31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3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00B050"/>
                          </a:solidFill>
                          <a:latin typeface="Arial"/>
                          <a:ea typeface="+mn-ea"/>
                          <a:cs typeface="Arial"/>
                        </a:rPr>
                        <a:t>(+5,9)</a:t>
                      </a:r>
                      <a:endParaRPr sz="1000" spc="-35" dirty="0">
                        <a:solidFill>
                          <a:srgbClr val="00B05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000" spc="-6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ru-RU" sz="1000" spc="-60" dirty="0">
                          <a:latin typeface="Arial"/>
                          <a:cs typeface="Arial"/>
                        </a:rPr>
                        <a:t>9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+0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,</a:t>
                      </a:r>
                      <a:r>
                        <a:rPr lang="ru-RU"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1</a:t>
                      </a:r>
                      <a:r>
                        <a:rPr sz="1000" spc="-35" dirty="0">
                          <a:solidFill>
                            <a:srgbClr val="41AD49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45,6</a:t>
                      </a:r>
                      <a:endParaRPr sz="1000" spc="-35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endParaRPr sz="1000" spc="-35" dirty="0">
                        <a:solidFill>
                          <a:srgbClr val="FF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7097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000" spc="-35" dirty="0">
                          <a:solidFill>
                            <a:srgbClr val="00B050"/>
                          </a:solidFill>
                          <a:latin typeface="Arial"/>
                          <a:ea typeface="+mn-ea"/>
                          <a:cs typeface="Arial"/>
                        </a:rPr>
                        <a:t>(-1104)</a:t>
                      </a:r>
                      <a:endParaRPr sz="1000" spc="-35" dirty="0">
                        <a:solidFill>
                          <a:srgbClr val="00B05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85954</a:t>
                      </a:r>
                    </a:p>
                    <a:p>
                      <a:pPr marL="635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(+15801)</a:t>
                      </a:r>
                      <a:endParaRPr sz="1000" spc="-35" dirty="0">
                        <a:solidFill>
                          <a:srgbClr val="41AD49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0" name="object 19"/>
          <p:cNvSpPr txBox="1"/>
          <p:nvPr/>
        </p:nvSpPr>
        <p:spPr>
          <a:xfrm>
            <a:off x="1507399" y="578638"/>
            <a:ext cx="91757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65" dirty="0">
                <a:solidFill>
                  <a:srgbClr val="0068AC"/>
                </a:solidFill>
                <a:latin typeface="Arial"/>
                <a:cs typeface="Arial"/>
              </a:rPr>
              <a:t>КЛЮЧЕВЫЕ</a:t>
            </a:r>
            <a:r>
              <a:rPr sz="1800" b="1" spc="-114" dirty="0">
                <a:solidFill>
                  <a:srgbClr val="0068AC"/>
                </a:solidFill>
                <a:latin typeface="Arial"/>
                <a:cs typeface="Arial"/>
              </a:rPr>
              <a:t> </a:t>
            </a:r>
            <a:r>
              <a:rPr sz="1800" b="1" spc="110" dirty="0">
                <a:solidFill>
                  <a:srgbClr val="0068AC"/>
                </a:solidFill>
                <a:latin typeface="Arial"/>
                <a:cs typeface="Arial"/>
              </a:rPr>
              <a:t>ПОКАЗАТЕЛИ</a:t>
            </a:r>
            <a:r>
              <a:rPr sz="1800" b="1" spc="-110" dirty="0">
                <a:solidFill>
                  <a:srgbClr val="0068AC"/>
                </a:solidFill>
                <a:latin typeface="Arial"/>
                <a:cs typeface="Arial"/>
              </a:rPr>
              <a:t> </a:t>
            </a:r>
            <a:r>
              <a:rPr sz="1800" b="1" spc="130" dirty="0">
                <a:solidFill>
                  <a:srgbClr val="0068AC"/>
                </a:solidFill>
                <a:latin typeface="Arial"/>
                <a:cs typeface="Arial"/>
              </a:rPr>
              <a:t>ИНДЕКСА</a:t>
            </a:r>
            <a:r>
              <a:rPr sz="1800" b="1" spc="-114" dirty="0">
                <a:solidFill>
                  <a:srgbClr val="0068AC"/>
                </a:solidFill>
                <a:latin typeface="Arial"/>
                <a:cs typeface="Arial"/>
              </a:rPr>
              <a:t> </a:t>
            </a:r>
            <a:r>
              <a:rPr sz="1800" b="1" spc="185" dirty="0">
                <a:solidFill>
                  <a:srgbClr val="0068AC"/>
                </a:solidFill>
                <a:latin typeface="Arial"/>
                <a:cs typeface="Arial"/>
              </a:rPr>
              <a:t>ПО</a:t>
            </a:r>
            <a:r>
              <a:rPr sz="1800" b="1" spc="-110" dirty="0">
                <a:solidFill>
                  <a:srgbClr val="0068AC"/>
                </a:solidFill>
                <a:latin typeface="Arial"/>
                <a:cs typeface="Arial"/>
              </a:rPr>
              <a:t> </a:t>
            </a:r>
            <a:r>
              <a:rPr sz="1800" b="1" spc="70" dirty="0">
                <a:solidFill>
                  <a:srgbClr val="0068AC"/>
                </a:solidFill>
                <a:latin typeface="Arial"/>
                <a:cs typeface="Arial"/>
              </a:rPr>
              <a:t>ОРГАНАМ</a:t>
            </a:r>
            <a:r>
              <a:rPr sz="1800" b="1" spc="-114" dirty="0">
                <a:solidFill>
                  <a:srgbClr val="0068AC"/>
                </a:solidFill>
                <a:latin typeface="Arial"/>
                <a:cs typeface="Arial"/>
              </a:rPr>
              <a:t> </a:t>
            </a:r>
            <a:r>
              <a:rPr sz="1800" b="1" spc="95" dirty="0">
                <a:solidFill>
                  <a:srgbClr val="0068AC"/>
                </a:solidFill>
                <a:latin typeface="Arial"/>
                <a:cs typeface="Arial"/>
              </a:rPr>
              <a:t>КОНТРОЛЯ</a:t>
            </a:r>
            <a:r>
              <a:rPr sz="1800" b="1" spc="-110" dirty="0">
                <a:solidFill>
                  <a:srgbClr val="0068AC"/>
                </a:solidFill>
                <a:latin typeface="Arial"/>
                <a:cs typeface="Arial"/>
              </a:rPr>
              <a:t> </a:t>
            </a:r>
            <a:r>
              <a:rPr sz="1800" b="1" spc="225" dirty="0">
                <a:solidFill>
                  <a:srgbClr val="0068AC"/>
                </a:solidFill>
                <a:latin typeface="Arial"/>
                <a:cs typeface="Arial"/>
              </a:rPr>
              <a:t>И</a:t>
            </a:r>
            <a:r>
              <a:rPr sz="1800" b="1" spc="-114" dirty="0">
                <a:solidFill>
                  <a:srgbClr val="0068AC"/>
                </a:solidFill>
                <a:latin typeface="Arial"/>
                <a:cs typeface="Arial"/>
              </a:rPr>
              <a:t> </a:t>
            </a:r>
            <a:r>
              <a:rPr sz="1800" b="1" spc="95" dirty="0">
                <a:solidFill>
                  <a:srgbClr val="0068AC"/>
                </a:solidFill>
                <a:latin typeface="Arial"/>
                <a:cs typeface="Arial"/>
              </a:rPr>
              <a:t>НАДЗОРА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21"/>
          <p:cNvSpPr txBox="1"/>
          <p:nvPr/>
        </p:nvSpPr>
        <p:spPr>
          <a:xfrm>
            <a:off x="5017066" y="1091565"/>
            <a:ext cx="22517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spc="-35" dirty="0">
                <a:latin typeface="Arial"/>
                <a:cs typeface="Arial"/>
              </a:rPr>
              <a:t>Р</a:t>
            </a:r>
            <a:r>
              <a:rPr sz="1200" b="1" spc="100" dirty="0">
                <a:latin typeface="Arial"/>
                <a:cs typeface="Arial"/>
              </a:rPr>
              <a:t>О</a:t>
            </a:r>
            <a:r>
              <a:rPr sz="1200" b="1" spc="20" dirty="0">
                <a:latin typeface="Arial"/>
                <a:cs typeface="Arial"/>
              </a:rPr>
              <a:t>С</a:t>
            </a:r>
            <a:r>
              <a:rPr sz="1200" b="1" spc="35" dirty="0">
                <a:latin typeface="Arial"/>
                <a:cs typeface="Arial"/>
              </a:rPr>
              <a:t>С</a:t>
            </a:r>
            <a:r>
              <a:rPr sz="1200" b="1" spc="130" dirty="0">
                <a:latin typeface="Arial"/>
                <a:cs typeface="Arial"/>
              </a:rPr>
              <a:t>И</a:t>
            </a:r>
            <a:r>
              <a:rPr sz="1200" b="1" spc="120" dirty="0">
                <a:latin typeface="Arial"/>
                <a:cs typeface="Arial"/>
              </a:rPr>
              <a:t>Й</a:t>
            </a:r>
            <a:r>
              <a:rPr sz="1200" b="1" spc="70" dirty="0">
                <a:latin typeface="Arial"/>
                <a:cs typeface="Arial"/>
              </a:rPr>
              <a:t>С</a:t>
            </a:r>
            <a:r>
              <a:rPr sz="1200" b="1" spc="105" dirty="0">
                <a:latin typeface="Arial"/>
                <a:cs typeface="Arial"/>
              </a:rPr>
              <a:t>КА</a:t>
            </a:r>
            <a:r>
              <a:rPr sz="1200" b="1" spc="-55" dirty="0">
                <a:latin typeface="Arial"/>
                <a:cs typeface="Arial"/>
              </a:rPr>
              <a:t>Я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spc="85" dirty="0">
                <a:latin typeface="Arial"/>
                <a:cs typeface="Arial"/>
              </a:rPr>
              <a:t>Ф</a:t>
            </a:r>
            <a:r>
              <a:rPr sz="1200" b="1" spc="55" dirty="0">
                <a:latin typeface="Arial"/>
                <a:cs typeface="Arial"/>
              </a:rPr>
              <a:t>Е</a:t>
            </a:r>
            <a:r>
              <a:rPr sz="1200" b="1" spc="45" dirty="0">
                <a:latin typeface="Arial"/>
                <a:cs typeface="Arial"/>
              </a:rPr>
              <a:t>Д</a:t>
            </a:r>
            <a:r>
              <a:rPr sz="1200" b="1" spc="-60" dirty="0">
                <a:latin typeface="Arial"/>
                <a:cs typeface="Arial"/>
              </a:rPr>
              <a:t>Е</a:t>
            </a:r>
            <a:r>
              <a:rPr sz="1200" b="1" spc="-105" dirty="0">
                <a:latin typeface="Arial"/>
                <a:cs typeface="Arial"/>
              </a:rPr>
              <a:t>Р</a:t>
            </a:r>
            <a:r>
              <a:rPr sz="1200" b="1" spc="65" dirty="0">
                <a:latin typeface="Arial"/>
                <a:cs typeface="Arial"/>
              </a:rPr>
              <a:t>А</a:t>
            </a:r>
            <a:r>
              <a:rPr sz="1200" b="1" spc="140" dirty="0">
                <a:latin typeface="Arial"/>
                <a:cs typeface="Arial"/>
              </a:rPr>
              <a:t>ЦИ</a:t>
            </a:r>
            <a:r>
              <a:rPr sz="1200" b="1" spc="-55" dirty="0">
                <a:latin typeface="Arial"/>
                <a:cs typeface="Arial"/>
              </a:rPr>
              <a:t>Я</a:t>
            </a:r>
            <a:endParaRPr sz="1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spc="-55" dirty="0">
                <a:latin typeface="Arial"/>
                <a:cs typeface="Arial"/>
              </a:rPr>
              <a:t>(</a:t>
            </a:r>
            <a:r>
              <a:rPr sz="1200" spc="-90" dirty="0">
                <a:latin typeface="Arial"/>
                <a:cs typeface="Arial"/>
              </a:rPr>
              <a:t>п</a:t>
            </a:r>
            <a:r>
              <a:rPr sz="1200" spc="-5" dirty="0">
                <a:latin typeface="Arial"/>
                <a:cs typeface="Arial"/>
              </a:rPr>
              <a:t>о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40" dirty="0" err="1">
                <a:latin typeface="Arial"/>
                <a:cs typeface="Arial"/>
              </a:rPr>
              <a:t>д</a:t>
            </a:r>
            <a:r>
              <a:rPr sz="1200" spc="-145" dirty="0" err="1">
                <a:latin typeface="Arial"/>
                <a:cs typeface="Arial"/>
              </a:rPr>
              <a:t>а</a:t>
            </a:r>
            <a:r>
              <a:rPr sz="1200" spc="-90" dirty="0" err="1">
                <a:latin typeface="Arial"/>
                <a:cs typeface="Arial"/>
              </a:rPr>
              <a:t>нны</a:t>
            </a:r>
            <a:r>
              <a:rPr sz="1200" spc="-185" dirty="0" err="1">
                <a:latin typeface="Arial"/>
                <a:cs typeface="Arial"/>
              </a:rPr>
              <a:t>м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lang="ru-RU" sz="1200" spc="-75" dirty="0">
                <a:latin typeface="Arial"/>
                <a:cs typeface="Arial"/>
              </a:rPr>
              <a:t> </a:t>
            </a:r>
            <a:r>
              <a:rPr sz="1200" spc="-80" dirty="0" err="1">
                <a:latin typeface="Arial"/>
                <a:cs typeface="Arial"/>
              </a:rPr>
              <a:t>з</a:t>
            </a:r>
            <a:r>
              <a:rPr sz="1200" spc="-155" dirty="0" err="1">
                <a:latin typeface="Arial"/>
                <a:cs typeface="Arial"/>
              </a:rPr>
              <a:t>а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lang="ru-RU" sz="1200" spc="-75" dirty="0">
                <a:latin typeface="Arial"/>
                <a:cs typeface="Arial"/>
              </a:rPr>
              <a:t> </a:t>
            </a:r>
            <a:r>
              <a:rPr sz="1200" spc="-80" dirty="0">
                <a:latin typeface="Arial"/>
                <a:cs typeface="Arial"/>
              </a:rPr>
              <a:t>2</a:t>
            </a:r>
            <a:r>
              <a:rPr sz="1200" spc="-135" dirty="0">
                <a:latin typeface="Arial"/>
                <a:cs typeface="Arial"/>
              </a:rPr>
              <a:t>0</a:t>
            </a:r>
            <a:r>
              <a:rPr lang="ru-RU" sz="1200" spc="-160" dirty="0">
                <a:latin typeface="Arial"/>
                <a:cs typeface="Arial"/>
              </a:rPr>
              <a:t>21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г</a:t>
            </a:r>
            <a:r>
              <a:rPr sz="1200" spc="-25" dirty="0">
                <a:latin typeface="Arial"/>
                <a:cs typeface="Arial"/>
              </a:rPr>
              <a:t>о</a:t>
            </a:r>
            <a:r>
              <a:rPr sz="1200" spc="-65" dirty="0">
                <a:latin typeface="Arial"/>
                <a:cs typeface="Arial"/>
              </a:rPr>
              <a:t>д</a:t>
            </a:r>
            <a:r>
              <a:rPr sz="1200" spc="-15" dirty="0">
                <a:latin typeface="Arial"/>
                <a:cs typeface="Arial"/>
              </a:rPr>
              <a:t>)</a:t>
            </a:r>
            <a:endParaRPr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831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9"/>
          <p:cNvSpPr txBox="1"/>
          <p:nvPr/>
        </p:nvSpPr>
        <p:spPr>
          <a:xfrm>
            <a:off x="1507399" y="578638"/>
            <a:ext cx="91757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b="1" spc="65" dirty="0">
                <a:solidFill>
                  <a:srgbClr val="0068AC"/>
                </a:solidFill>
                <a:latin typeface="Arial"/>
                <a:cs typeface="Arial"/>
              </a:rPr>
              <a:t>ИСТОЧНИКИ ДАННЫХ </a:t>
            </a:r>
            <a:r>
              <a:rPr lang="ru-RU" b="1" spc="65" dirty="0">
                <a:solidFill>
                  <a:srgbClr val="0068AC"/>
                </a:solidFill>
                <a:latin typeface="Arial"/>
                <a:cs typeface="Arial"/>
              </a:rPr>
              <a:t>ИНДЕКСА «АДМИНИСТРАТИВНОЕ ДАВЛЕНИЕ»</a:t>
            </a:r>
            <a:endParaRPr b="1" spc="65" dirty="0">
              <a:solidFill>
                <a:srgbClr val="0068AC"/>
              </a:solidFill>
              <a:latin typeface="Arial"/>
              <a:cs typeface="Arial"/>
            </a:endParaRPr>
          </a:p>
        </p:txBody>
      </p:sp>
      <p:sp>
        <p:nvSpPr>
          <p:cNvPr id="11" name="object 21"/>
          <p:cNvSpPr txBox="1"/>
          <p:nvPr/>
        </p:nvSpPr>
        <p:spPr>
          <a:xfrm>
            <a:off x="5017066" y="1091565"/>
            <a:ext cx="22517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spc="-35" dirty="0">
                <a:latin typeface="Arial"/>
                <a:cs typeface="Arial"/>
              </a:rPr>
              <a:t>Р</a:t>
            </a:r>
            <a:r>
              <a:rPr sz="1200" b="1" spc="100" dirty="0">
                <a:latin typeface="Arial"/>
                <a:cs typeface="Arial"/>
              </a:rPr>
              <a:t>О</a:t>
            </a:r>
            <a:r>
              <a:rPr sz="1200" b="1" spc="20" dirty="0">
                <a:latin typeface="Arial"/>
                <a:cs typeface="Arial"/>
              </a:rPr>
              <a:t>С</a:t>
            </a:r>
            <a:r>
              <a:rPr sz="1200" b="1" spc="35" dirty="0">
                <a:latin typeface="Arial"/>
                <a:cs typeface="Arial"/>
              </a:rPr>
              <a:t>С</a:t>
            </a:r>
            <a:r>
              <a:rPr sz="1200" b="1" spc="130" dirty="0">
                <a:latin typeface="Arial"/>
                <a:cs typeface="Arial"/>
              </a:rPr>
              <a:t>И</a:t>
            </a:r>
            <a:r>
              <a:rPr sz="1200" b="1" spc="120" dirty="0">
                <a:latin typeface="Arial"/>
                <a:cs typeface="Arial"/>
              </a:rPr>
              <a:t>Й</a:t>
            </a:r>
            <a:r>
              <a:rPr sz="1200" b="1" spc="70" dirty="0">
                <a:latin typeface="Arial"/>
                <a:cs typeface="Arial"/>
              </a:rPr>
              <a:t>С</a:t>
            </a:r>
            <a:r>
              <a:rPr sz="1200" b="1" spc="105" dirty="0">
                <a:latin typeface="Arial"/>
                <a:cs typeface="Arial"/>
              </a:rPr>
              <a:t>КА</a:t>
            </a:r>
            <a:r>
              <a:rPr sz="1200" b="1" spc="-55" dirty="0">
                <a:latin typeface="Arial"/>
                <a:cs typeface="Arial"/>
              </a:rPr>
              <a:t>Я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spc="85" dirty="0">
                <a:latin typeface="Arial"/>
                <a:cs typeface="Arial"/>
              </a:rPr>
              <a:t>Ф</a:t>
            </a:r>
            <a:r>
              <a:rPr sz="1200" b="1" spc="55" dirty="0">
                <a:latin typeface="Arial"/>
                <a:cs typeface="Arial"/>
              </a:rPr>
              <a:t>Е</a:t>
            </a:r>
            <a:r>
              <a:rPr sz="1200" b="1" spc="45" dirty="0">
                <a:latin typeface="Arial"/>
                <a:cs typeface="Arial"/>
              </a:rPr>
              <a:t>Д</a:t>
            </a:r>
            <a:r>
              <a:rPr sz="1200" b="1" spc="-60" dirty="0">
                <a:latin typeface="Arial"/>
                <a:cs typeface="Arial"/>
              </a:rPr>
              <a:t>Е</a:t>
            </a:r>
            <a:r>
              <a:rPr sz="1200" b="1" spc="-105" dirty="0">
                <a:latin typeface="Arial"/>
                <a:cs typeface="Arial"/>
              </a:rPr>
              <a:t>Р</a:t>
            </a:r>
            <a:r>
              <a:rPr sz="1200" b="1" spc="65" dirty="0">
                <a:latin typeface="Arial"/>
                <a:cs typeface="Arial"/>
              </a:rPr>
              <a:t>А</a:t>
            </a:r>
            <a:r>
              <a:rPr sz="1200" b="1" spc="140" dirty="0">
                <a:latin typeface="Arial"/>
                <a:cs typeface="Arial"/>
              </a:rPr>
              <a:t>ЦИ</a:t>
            </a:r>
            <a:r>
              <a:rPr sz="1200" b="1" spc="-55" dirty="0">
                <a:latin typeface="Arial"/>
                <a:cs typeface="Arial"/>
              </a:rPr>
              <a:t>Я</a:t>
            </a:r>
            <a:endParaRPr sz="1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spc="-55" dirty="0">
                <a:latin typeface="Arial"/>
                <a:cs typeface="Arial"/>
              </a:rPr>
              <a:t>(</a:t>
            </a:r>
            <a:r>
              <a:rPr sz="1200" spc="-90" dirty="0">
                <a:latin typeface="Arial"/>
                <a:cs typeface="Arial"/>
              </a:rPr>
              <a:t>п</a:t>
            </a:r>
            <a:r>
              <a:rPr sz="1200" spc="-5" dirty="0">
                <a:latin typeface="Arial"/>
                <a:cs typeface="Arial"/>
              </a:rPr>
              <a:t>о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40" dirty="0" err="1">
                <a:latin typeface="Arial"/>
                <a:cs typeface="Arial"/>
              </a:rPr>
              <a:t>д</a:t>
            </a:r>
            <a:r>
              <a:rPr sz="1200" spc="-145" dirty="0" err="1">
                <a:latin typeface="Arial"/>
                <a:cs typeface="Arial"/>
              </a:rPr>
              <a:t>а</a:t>
            </a:r>
            <a:r>
              <a:rPr sz="1200" spc="-90" dirty="0" err="1">
                <a:latin typeface="Arial"/>
                <a:cs typeface="Arial"/>
              </a:rPr>
              <a:t>нны</a:t>
            </a:r>
            <a:r>
              <a:rPr sz="1200" spc="-185" dirty="0" err="1">
                <a:latin typeface="Arial"/>
                <a:cs typeface="Arial"/>
              </a:rPr>
              <a:t>м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lang="ru-RU" sz="1200" spc="-75" dirty="0">
                <a:latin typeface="Arial"/>
                <a:cs typeface="Arial"/>
              </a:rPr>
              <a:t> </a:t>
            </a:r>
            <a:r>
              <a:rPr sz="1200" spc="-80" dirty="0" err="1">
                <a:latin typeface="Arial"/>
                <a:cs typeface="Arial"/>
              </a:rPr>
              <a:t>з</a:t>
            </a:r>
            <a:r>
              <a:rPr sz="1200" spc="-155" dirty="0" err="1">
                <a:latin typeface="Arial"/>
                <a:cs typeface="Arial"/>
              </a:rPr>
              <a:t>а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lang="ru-RU" sz="1200" spc="-75" dirty="0">
                <a:latin typeface="Arial"/>
                <a:cs typeface="Arial"/>
              </a:rPr>
              <a:t> </a:t>
            </a:r>
            <a:r>
              <a:rPr sz="1200" spc="-80" dirty="0">
                <a:latin typeface="Arial"/>
                <a:cs typeface="Arial"/>
              </a:rPr>
              <a:t>2</a:t>
            </a:r>
            <a:r>
              <a:rPr sz="1200" spc="-135" dirty="0">
                <a:latin typeface="Arial"/>
                <a:cs typeface="Arial"/>
              </a:rPr>
              <a:t>0</a:t>
            </a:r>
            <a:r>
              <a:rPr lang="ru-RU" sz="1200" spc="-160" dirty="0">
                <a:latin typeface="Arial"/>
                <a:cs typeface="Arial"/>
              </a:rPr>
              <a:t>21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г</a:t>
            </a:r>
            <a:r>
              <a:rPr sz="1200" spc="-25" dirty="0">
                <a:latin typeface="Arial"/>
                <a:cs typeface="Arial"/>
              </a:rPr>
              <a:t>о</a:t>
            </a:r>
            <a:r>
              <a:rPr sz="1200" spc="-65" dirty="0">
                <a:latin typeface="Arial"/>
                <a:cs typeface="Arial"/>
              </a:rPr>
              <a:t>д</a:t>
            </a:r>
            <a:r>
              <a:rPr sz="1200" spc="-15" dirty="0">
                <a:latin typeface="Arial"/>
                <a:cs typeface="Arial"/>
              </a:rPr>
              <a:t>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753362" y="1922145"/>
            <a:ext cx="10854438" cy="26681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  <a:buAutoNum type="arabicPeriod"/>
              <a:tabLst>
                <a:tab pos="240665" algn="l"/>
              </a:tabLst>
            </a:pPr>
            <a:r>
              <a:rPr sz="1400" b="1" spc="-5" dirty="0" err="1">
                <a:latin typeface="Carlito"/>
                <a:cs typeface="Carlito"/>
              </a:rPr>
              <a:t>Форма</a:t>
            </a:r>
            <a:r>
              <a:rPr sz="1400" b="1" spc="-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№</a:t>
            </a:r>
            <a:r>
              <a:rPr lang="ru-RU" sz="1400" b="1" spc="-10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1-контроль «Сведения об </a:t>
            </a:r>
            <a:r>
              <a:rPr sz="1400" b="1" spc="-5" dirty="0">
                <a:latin typeface="Carlito"/>
                <a:cs typeface="Carlito"/>
              </a:rPr>
              <a:t>осуществлении </a:t>
            </a:r>
            <a:r>
              <a:rPr sz="1400" b="1" spc="-10" dirty="0">
                <a:latin typeface="Carlito"/>
                <a:cs typeface="Carlito"/>
              </a:rPr>
              <a:t>государственного контроля </a:t>
            </a:r>
            <a:r>
              <a:rPr sz="1400" b="1" spc="-5" dirty="0">
                <a:latin typeface="Carlito"/>
                <a:cs typeface="Carlito"/>
              </a:rPr>
              <a:t>(надзора) и  муниципального </a:t>
            </a:r>
            <a:r>
              <a:rPr sz="1400" b="1" spc="-10" dirty="0">
                <a:latin typeface="Carlito"/>
                <a:cs typeface="Carlito"/>
              </a:rPr>
              <a:t>контроля»; </a:t>
            </a:r>
            <a:r>
              <a:rPr sz="1400" i="1" spc="-5" dirty="0">
                <a:latin typeface="Carlito"/>
                <a:cs typeface="Carlito"/>
              </a:rPr>
              <a:t>(</a:t>
            </a:r>
            <a:r>
              <a:rPr lang="ru-RU" sz="1400" i="1" spc="-5" dirty="0">
                <a:latin typeface="Carlito"/>
                <a:cs typeface="Carlito"/>
              </a:rPr>
              <a:t>использовались преимущественно данные по индивидуальным предпринимателям и   юридическим лицам за исключением государственных и муниципальных предприятий и учреждений, некоммерческих организаций, </a:t>
            </a:r>
            <a:r>
              <a:rPr lang="ru-RU" sz="1400" i="1" spc="-5" dirty="0" err="1">
                <a:latin typeface="Carlito"/>
                <a:cs typeface="Carlito"/>
              </a:rPr>
              <a:t>госкорпораций</a:t>
            </a:r>
            <a:r>
              <a:rPr lang="ru-RU" sz="1400" i="1" spc="-5" dirty="0">
                <a:latin typeface="Carlito"/>
                <a:cs typeface="Carlito"/>
              </a:rPr>
              <a:t>)</a:t>
            </a:r>
            <a:r>
              <a:rPr sz="1400" i="1" spc="-10" dirty="0">
                <a:latin typeface="Carlito"/>
                <a:cs typeface="Carlito"/>
              </a:rPr>
              <a:t>. </a:t>
            </a:r>
            <a:endParaRPr lang="ru-RU" sz="1400" i="1" spc="-10" dirty="0">
              <a:latin typeface="Carlito"/>
              <a:cs typeface="Carlito"/>
            </a:endParaRPr>
          </a:p>
          <a:p>
            <a:pPr marL="12700" marR="5080" algn="just">
              <a:lnSpc>
                <a:spcPct val="114999"/>
              </a:lnSpc>
              <a:spcBef>
                <a:spcPts val="100"/>
              </a:spcBef>
              <a:tabLst>
                <a:tab pos="240665" algn="l"/>
              </a:tabLst>
            </a:pPr>
            <a:endParaRPr lang="ru-RU" sz="500" b="1" spc="-5" dirty="0">
              <a:solidFill>
                <a:srgbClr val="FF0000"/>
              </a:solidFill>
              <a:latin typeface="Carlito"/>
              <a:cs typeface="Carlito"/>
            </a:endParaRPr>
          </a:p>
          <a:p>
            <a:pPr marL="12700" marR="5080" algn="just">
              <a:lnSpc>
                <a:spcPct val="114999"/>
              </a:lnSpc>
              <a:spcBef>
                <a:spcPts val="100"/>
              </a:spcBef>
              <a:tabLst>
                <a:tab pos="240665" algn="l"/>
              </a:tabLst>
            </a:pPr>
            <a:r>
              <a:rPr lang="ru-RU" sz="1400" b="1" spc="-5" dirty="0">
                <a:latin typeface="Carlito"/>
                <a:cs typeface="Carlito"/>
              </a:rPr>
              <a:t>2. Единый реестр контрольно-надзорных мероприятий Генеральной прокуратуры Российской Федерации.</a:t>
            </a:r>
          </a:p>
          <a:p>
            <a:pPr marL="12700" marR="6350" algn="just">
              <a:lnSpc>
                <a:spcPct val="114999"/>
              </a:lnSpc>
              <a:spcBef>
                <a:spcPts val="1200"/>
              </a:spcBef>
              <a:tabLst>
                <a:tab pos="205104" algn="l"/>
              </a:tabLst>
            </a:pPr>
            <a:r>
              <a:rPr lang="ru-RU" sz="1400" b="1" spc="-5" dirty="0">
                <a:latin typeface="Carlito"/>
                <a:cs typeface="Carlito"/>
              </a:rPr>
              <a:t>3. </a:t>
            </a:r>
            <a:r>
              <a:rPr sz="1400" b="1" spc="-5" dirty="0" err="1">
                <a:latin typeface="Carlito"/>
                <a:cs typeface="Carlito"/>
              </a:rPr>
              <a:t>Форма</a:t>
            </a:r>
            <a:r>
              <a:rPr sz="1400" b="1" spc="-5" dirty="0">
                <a:latin typeface="Carlito"/>
                <a:cs typeface="Carlito"/>
              </a:rPr>
              <a:t> 1-АЭ </a:t>
            </a:r>
            <a:r>
              <a:rPr sz="1400" b="1" spc="-10" dirty="0">
                <a:latin typeface="Carlito"/>
                <a:cs typeface="Carlito"/>
              </a:rPr>
              <a:t>«Сведения </a:t>
            </a:r>
            <a:r>
              <a:rPr sz="1400" b="1" spc="-5" dirty="0">
                <a:latin typeface="Carlito"/>
                <a:cs typeface="Carlito"/>
              </a:rPr>
              <a:t>об административных </a:t>
            </a:r>
            <a:r>
              <a:rPr sz="1400" b="1" spc="-10" dirty="0">
                <a:latin typeface="Carlito"/>
                <a:cs typeface="Carlito"/>
              </a:rPr>
              <a:t>правонарушениях </a:t>
            </a:r>
            <a:r>
              <a:rPr sz="1400" b="1" spc="-5" dirty="0">
                <a:latin typeface="Carlito"/>
                <a:cs typeface="Carlito"/>
              </a:rPr>
              <a:t>в </a:t>
            </a:r>
            <a:r>
              <a:rPr sz="1400" b="1" spc="-10" dirty="0">
                <a:latin typeface="Carlito"/>
                <a:cs typeface="Carlito"/>
              </a:rPr>
              <a:t>сфере экономики». </a:t>
            </a:r>
            <a:r>
              <a:rPr sz="1400" b="1" spc="-5" dirty="0">
                <a:latin typeface="Carlito"/>
                <a:cs typeface="Carlito"/>
              </a:rPr>
              <a:t>Данные  </a:t>
            </a:r>
            <a:r>
              <a:rPr sz="1400" b="1" spc="-10" dirty="0">
                <a:latin typeface="Carlito"/>
                <a:cs typeface="Carlito"/>
              </a:rPr>
              <a:t>представлены Росстатом</a:t>
            </a:r>
            <a:r>
              <a:rPr sz="1400" b="1" spc="1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России.</a:t>
            </a:r>
            <a:endParaRPr sz="1400" dirty="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  <a:spcBef>
                <a:spcPts val="50"/>
              </a:spcBef>
              <a:buFont typeface="Carlito"/>
              <a:buAutoNum type="arabicPeriod"/>
            </a:pPr>
            <a:endParaRPr sz="1150" dirty="0">
              <a:latin typeface="Carlito"/>
              <a:cs typeface="Carlito"/>
            </a:endParaRPr>
          </a:p>
          <a:p>
            <a:pPr marL="12065" algn="just">
              <a:lnSpc>
                <a:spcPct val="100000"/>
              </a:lnSpc>
              <a:tabLst>
                <a:tab pos="190500" algn="l"/>
              </a:tabLst>
            </a:pPr>
            <a:r>
              <a:rPr lang="ru-RU" sz="1400" b="1" spc="-15" dirty="0">
                <a:latin typeface="Carlito"/>
                <a:cs typeface="Carlito"/>
              </a:rPr>
              <a:t>4. </a:t>
            </a:r>
            <a:r>
              <a:rPr sz="1400" b="1" spc="-15" dirty="0" err="1">
                <a:latin typeface="Carlito"/>
                <a:cs typeface="Carlito"/>
              </a:rPr>
              <a:t>Судебная</a:t>
            </a:r>
            <a:r>
              <a:rPr sz="1400" b="1" spc="-15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статистика по </a:t>
            </a:r>
            <a:r>
              <a:rPr sz="1400" b="1" spc="-10" dirty="0">
                <a:latin typeface="Carlito"/>
                <a:cs typeface="Carlito"/>
              </a:rPr>
              <a:t>форме </a:t>
            </a:r>
            <a:r>
              <a:rPr sz="1400" b="1" dirty="0">
                <a:latin typeface="Carlito"/>
                <a:cs typeface="Carlito"/>
              </a:rPr>
              <a:t>1-АП </a:t>
            </a:r>
            <a:r>
              <a:rPr sz="1400" b="1" spc="-5" dirty="0">
                <a:latin typeface="Carlito"/>
                <a:cs typeface="Carlito"/>
              </a:rPr>
              <a:t>«Отчет о </a:t>
            </a:r>
            <a:r>
              <a:rPr sz="1400" b="1" spc="-10" dirty="0">
                <a:latin typeface="Carlito"/>
                <a:cs typeface="Carlito"/>
              </a:rPr>
              <a:t>работе </a:t>
            </a:r>
            <a:r>
              <a:rPr sz="1400" b="1" spc="-15" dirty="0">
                <a:latin typeface="Carlito"/>
                <a:cs typeface="Carlito"/>
              </a:rPr>
              <a:t>судов </a:t>
            </a:r>
            <a:r>
              <a:rPr sz="1400" b="1" spc="-10" dirty="0">
                <a:latin typeface="Carlito"/>
                <a:cs typeface="Carlito"/>
              </a:rPr>
              <a:t>общей </a:t>
            </a:r>
            <a:r>
              <a:rPr sz="1400" b="1" spc="-5" dirty="0" err="1">
                <a:latin typeface="Carlito"/>
                <a:cs typeface="Carlito"/>
              </a:rPr>
              <a:t>юрисдикции</a:t>
            </a:r>
            <a:r>
              <a:rPr sz="1400" b="1" spc="3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по</a:t>
            </a:r>
            <a:r>
              <a:rPr lang="ru-RU" sz="1400" b="1" spc="-10" dirty="0">
                <a:latin typeface="Carlito"/>
                <a:cs typeface="Carlito"/>
              </a:rPr>
              <a:t> </a:t>
            </a:r>
            <a:r>
              <a:rPr sz="1400" b="1" spc="-5" dirty="0" err="1">
                <a:latin typeface="Carlito"/>
                <a:cs typeface="Carlito"/>
              </a:rPr>
              <a:t>рассмотрению</a:t>
            </a:r>
            <a:r>
              <a:rPr sz="1400" b="1" spc="-5" dirty="0">
                <a:latin typeface="Carlito"/>
                <a:cs typeface="Carlito"/>
              </a:rPr>
              <a:t> </a:t>
            </a:r>
            <a:r>
              <a:rPr sz="1400" b="1" spc="-15" dirty="0" err="1">
                <a:latin typeface="Carlito"/>
                <a:cs typeface="Carlito"/>
              </a:rPr>
              <a:t>дел</a:t>
            </a:r>
            <a:r>
              <a:rPr sz="1400" b="1" spc="-15" dirty="0">
                <a:latin typeface="Carlito"/>
                <a:cs typeface="Carlito"/>
              </a:rPr>
              <a:t> </a:t>
            </a:r>
            <a:r>
              <a:rPr lang="ru-RU" sz="1400" b="1" spc="-15" dirty="0">
                <a:latin typeface="Carlito"/>
                <a:cs typeface="Carlito"/>
              </a:rPr>
              <a:t/>
            </a:r>
            <a:br>
              <a:rPr lang="ru-RU" sz="1400" b="1" spc="-15" dirty="0">
                <a:latin typeface="Carlito"/>
                <a:cs typeface="Carlito"/>
              </a:rPr>
            </a:br>
            <a:r>
              <a:rPr sz="1400" b="1" spc="-5" dirty="0" err="1">
                <a:latin typeface="Carlito"/>
                <a:cs typeface="Carlito"/>
              </a:rPr>
              <a:t>об</a:t>
            </a:r>
            <a:r>
              <a:rPr sz="1400" b="1" spc="-5" dirty="0">
                <a:latin typeface="Carlito"/>
                <a:cs typeface="Carlito"/>
              </a:rPr>
              <a:t> </a:t>
            </a:r>
            <a:r>
              <a:rPr sz="1400" b="1" spc="-5" dirty="0" err="1">
                <a:latin typeface="Carlito"/>
                <a:cs typeface="Carlito"/>
              </a:rPr>
              <a:t>административных</a:t>
            </a:r>
            <a:r>
              <a:rPr sz="1400" b="1" spc="-5" dirty="0">
                <a:latin typeface="Carlito"/>
                <a:cs typeface="Carlito"/>
              </a:rPr>
              <a:t> </a:t>
            </a:r>
            <a:r>
              <a:rPr sz="1400" b="1" spc="-5" dirty="0" err="1">
                <a:latin typeface="Carlito"/>
                <a:cs typeface="Carlito"/>
              </a:rPr>
              <a:t>правонарушениях</a:t>
            </a:r>
            <a:r>
              <a:rPr sz="1400" b="1" spc="-5" dirty="0">
                <a:latin typeface="Carlito"/>
                <a:cs typeface="Carlito"/>
              </a:rPr>
              <a:t>» </a:t>
            </a:r>
            <a:r>
              <a:rPr sz="1400" b="1" spc="-15" dirty="0">
                <a:latin typeface="Carlito"/>
                <a:cs typeface="Carlito"/>
              </a:rPr>
              <a:t>(</a:t>
            </a:r>
            <a:r>
              <a:rPr sz="1400" b="1" spc="-15" dirty="0" err="1">
                <a:latin typeface="Carlito"/>
                <a:cs typeface="Carlito"/>
              </a:rPr>
              <a:t>Судебный</a:t>
            </a:r>
            <a:r>
              <a:rPr sz="1400" b="1" spc="-15" dirty="0">
                <a:latin typeface="Carlito"/>
                <a:cs typeface="Carlito"/>
              </a:rPr>
              <a:t> </a:t>
            </a:r>
            <a:r>
              <a:rPr sz="1400" b="1" spc="-5" dirty="0" err="1">
                <a:latin typeface="Carlito"/>
                <a:cs typeface="Carlito"/>
              </a:rPr>
              <a:t>департамент</a:t>
            </a:r>
            <a:r>
              <a:rPr sz="1400" b="1" spc="-5" dirty="0">
                <a:latin typeface="Carlito"/>
                <a:cs typeface="Carlito"/>
              </a:rPr>
              <a:t> </a:t>
            </a:r>
            <a:r>
              <a:rPr sz="1400" b="1" spc="-10" dirty="0" err="1">
                <a:latin typeface="Carlito"/>
                <a:cs typeface="Carlito"/>
              </a:rPr>
              <a:t>Верховного</a:t>
            </a:r>
            <a:r>
              <a:rPr sz="1400" b="1" spc="-10" dirty="0">
                <a:latin typeface="Carlito"/>
                <a:cs typeface="Carlito"/>
              </a:rPr>
              <a:t>  </a:t>
            </a:r>
            <a:r>
              <a:rPr sz="1400" b="1" spc="-20" dirty="0" err="1">
                <a:latin typeface="Carlito"/>
                <a:cs typeface="Carlito"/>
              </a:rPr>
              <a:t>суда</a:t>
            </a:r>
            <a:r>
              <a:rPr sz="1400" b="1" spc="-20" dirty="0">
                <a:latin typeface="Carlito"/>
                <a:cs typeface="Carlito"/>
              </a:rPr>
              <a:t> </a:t>
            </a:r>
            <a:r>
              <a:rPr sz="1400" b="1" spc="-10" dirty="0" err="1">
                <a:latin typeface="Carlito"/>
                <a:cs typeface="Carlito"/>
              </a:rPr>
              <a:t>Российской</a:t>
            </a:r>
            <a:r>
              <a:rPr sz="1400" b="1" spc="-10" dirty="0">
                <a:latin typeface="Carlito"/>
                <a:cs typeface="Carlito"/>
              </a:rPr>
              <a:t> </a:t>
            </a:r>
            <a:r>
              <a:rPr sz="1400" b="1" spc="-10" dirty="0" err="1">
                <a:latin typeface="Carlito"/>
                <a:cs typeface="Carlito"/>
              </a:rPr>
              <a:t>Федерации</a:t>
            </a:r>
            <a:r>
              <a:rPr sz="1400" b="1" spc="-10" dirty="0">
                <a:latin typeface="Carlito"/>
                <a:cs typeface="Carlito"/>
              </a:rPr>
              <a:t>), </a:t>
            </a:r>
            <a:r>
              <a:rPr lang="ru-RU" sz="1400" b="1" spc="-10" dirty="0">
                <a:latin typeface="Carlito"/>
                <a:cs typeface="Carlito"/>
              </a:rPr>
              <a:t/>
            </a:r>
            <a:br>
              <a:rPr lang="ru-RU" sz="1400" b="1" spc="-10" dirty="0">
                <a:latin typeface="Carlito"/>
                <a:cs typeface="Carlito"/>
              </a:rPr>
            </a:br>
            <a:r>
              <a:rPr sz="1400" b="1" spc="-55" dirty="0">
                <a:latin typeface="Carlito"/>
                <a:cs typeface="Carlito"/>
              </a:rPr>
              <a:t>ГАС</a:t>
            </a:r>
            <a:r>
              <a:rPr sz="1400" b="1" spc="-15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«</a:t>
            </a:r>
            <a:r>
              <a:rPr sz="1400" b="1" spc="-10" dirty="0" err="1">
                <a:latin typeface="Carlito"/>
                <a:cs typeface="Carlito"/>
              </a:rPr>
              <a:t>Правосудие</a:t>
            </a:r>
            <a:r>
              <a:rPr sz="1400" b="1" spc="-10" dirty="0">
                <a:latin typeface="Carlito"/>
                <a:cs typeface="Carlito"/>
              </a:rPr>
              <a:t>»</a:t>
            </a:r>
            <a:r>
              <a:rPr lang="ru-RU" sz="1400" b="1" spc="-10" dirty="0">
                <a:latin typeface="Carlito"/>
                <a:cs typeface="Carlito"/>
              </a:rPr>
              <a:t>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414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6"/>
          <p:cNvSpPr/>
          <p:nvPr/>
        </p:nvSpPr>
        <p:spPr>
          <a:xfrm>
            <a:off x="0" y="2600684"/>
            <a:ext cx="12190552" cy="1302502"/>
          </a:xfrm>
          <a:custGeom>
            <a:avLst/>
            <a:gdLst/>
            <a:ahLst/>
            <a:cxnLst/>
            <a:rect l="l" t="t" r="r" b="b"/>
            <a:pathLst>
              <a:path w="10692130" h="1436370">
                <a:moveTo>
                  <a:pt x="10692003" y="0"/>
                </a:moveTo>
                <a:lnTo>
                  <a:pt x="0" y="0"/>
                </a:lnTo>
                <a:lnTo>
                  <a:pt x="0" y="1436319"/>
                </a:lnTo>
                <a:lnTo>
                  <a:pt x="10692003" y="1436319"/>
                </a:lnTo>
                <a:lnTo>
                  <a:pt x="10692003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204994" y="3046781"/>
            <a:ext cx="778056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spc="100" dirty="0">
                <a:solidFill>
                  <a:srgbClr val="FFFFFF"/>
                </a:solidFill>
                <a:latin typeface="Arial"/>
                <a:cs typeface="Arial"/>
              </a:rPr>
              <a:t>ДАЛЬНЕВОСТОЧНЫЙ ФЕДЕРАЛЬНЫЙ ОКРУГ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00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9"/>
          <p:cNvSpPr txBox="1"/>
          <p:nvPr/>
        </p:nvSpPr>
        <p:spPr>
          <a:xfrm>
            <a:off x="809141" y="492025"/>
            <a:ext cx="91757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65" dirty="0">
                <a:solidFill>
                  <a:srgbClr val="0068AC"/>
                </a:solidFill>
                <a:latin typeface="Arial"/>
                <a:cs typeface="Arial"/>
              </a:rPr>
              <a:t>ПРОФИЛЬ «ДАЛЬНЕВОСТОЧНЫЙ ФЕДЕРАЛЬНЫЙ ОКРУГ»</a:t>
            </a:r>
            <a:endParaRPr b="1" spc="65" dirty="0">
              <a:solidFill>
                <a:srgbClr val="0068AC"/>
              </a:solidFill>
              <a:latin typeface="Arial"/>
              <a:cs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32500" y="4366215"/>
            <a:ext cx="53721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/>
              <a:t>В 2021 году </a:t>
            </a:r>
            <a:r>
              <a:rPr lang="ru-RU" sz="1000" dirty="0" err="1"/>
              <a:t>Роспотребнадзор</a:t>
            </a:r>
            <a:r>
              <a:rPr lang="ru-RU" sz="1000" dirty="0"/>
              <a:t> Дальневосточного федерального округа наложил 15913 штрафов на общую сумму 160 243 200  рублей. Из них 12%-физические лица  </a:t>
            </a:r>
            <a:br>
              <a:rPr lang="ru-RU" sz="1000" dirty="0"/>
            </a:br>
            <a:r>
              <a:rPr lang="ru-RU" sz="1000" dirty="0"/>
              <a:t>(в расчете Индекса не использовались).</a:t>
            </a:r>
          </a:p>
          <a:p>
            <a:pPr algn="just"/>
            <a:endParaRPr lang="ru-RU" sz="600" dirty="0"/>
          </a:p>
          <a:p>
            <a:pPr algn="just"/>
            <a:r>
              <a:rPr lang="ru-RU" sz="1000" dirty="0"/>
              <a:t>В 2021 году </a:t>
            </a:r>
            <a:r>
              <a:rPr lang="ru-RU" sz="1000" dirty="0" err="1"/>
              <a:t>Ростехнадзор</a:t>
            </a:r>
            <a:r>
              <a:rPr lang="ru-RU" sz="1000" dirty="0"/>
              <a:t> Дальневосточного федерального округа наложил 2467 штрафов на общую сумму 151 971 600 рублей. Из них 5 %-физические лица (в расчете Индекса не использовались).</a:t>
            </a:r>
          </a:p>
          <a:p>
            <a:pPr algn="just"/>
            <a:endParaRPr lang="ru-RU" sz="600" dirty="0"/>
          </a:p>
          <a:p>
            <a:pPr algn="just"/>
            <a:r>
              <a:rPr lang="ru-RU" sz="1000" dirty="0"/>
              <a:t>В 2021 году </a:t>
            </a:r>
            <a:r>
              <a:rPr lang="ru-RU" sz="1000" dirty="0" err="1"/>
              <a:t>Россельхознадзор</a:t>
            </a:r>
            <a:r>
              <a:rPr lang="ru-RU" sz="1000" dirty="0"/>
              <a:t> Дальневосточного федерального округа наложил 5015 штрафов на общую сумму 56 650 600 рублей. Из них 30%-физические лица  (в расчете Индекса не использовались).</a:t>
            </a:r>
          </a:p>
          <a:p>
            <a:pPr algn="just"/>
            <a:endParaRPr lang="ru-RU" sz="600" dirty="0"/>
          </a:p>
          <a:p>
            <a:pPr algn="just"/>
            <a:r>
              <a:rPr lang="ru-RU" sz="1000" dirty="0"/>
              <a:t>В 2021 году </a:t>
            </a:r>
            <a:r>
              <a:rPr lang="ru-RU" sz="1000" dirty="0" err="1"/>
              <a:t>Росприроднадзор</a:t>
            </a:r>
            <a:r>
              <a:rPr lang="ru-RU" sz="1000" dirty="0"/>
              <a:t> Дальневосточного федерального округа наложил 3468 штрафов на общую сумму 250 365 500 рублей. Из них 3%-физические лица  (в расчете Индекса не использовались).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67816" y="4314675"/>
            <a:ext cx="53721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/>
              <a:t>В 2020 году </a:t>
            </a:r>
            <a:r>
              <a:rPr lang="ru-RU" sz="1000" dirty="0" err="1"/>
              <a:t>Роспотребнадзор</a:t>
            </a:r>
            <a:r>
              <a:rPr lang="ru-RU" sz="1000" dirty="0"/>
              <a:t> в Дальневосточном федеральном округе наложил </a:t>
            </a:r>
            <a:br>
              <a:rPr lang="ru-RU" sz="1000" dirty="0"/>
            </a:br>
            <a:r>
              <a:rPr lang="ru-RU" sz="1000" dirty="0"/>
              <a:t>9 062 штрафов на общую сумму  107 702 900  рублей. Из них </a:t>
            </a:r>
            <a:br>
              <a:rPr lang="ru-RU" sz="1000" dirty="0"/>
            </a:br>
            <a:r>
              <a:rPr lang="ru-RU" sz="1000" dirty="0"/>
              <a:t>14 %-физические лица (в расчете Индекса не использовались).</a:t>
            </a:r>
          </a:p>
          <a:p>
            <a:pPr algn="just"/>
            <a:endParaRPr lang="ru-RU" sz="1000" dirty="0"/>
          </a:p>
          <a:p>
            <a:pPr algn="just"/>
            <a:r>
              <a:rPr lang="ru-RU" sz="1000" dirty="0"/>
              <a:t>В 2020 году </a:t>
            </a:r>
            <a:r>
              <a:rPr lang="ru-RU" sz="1000" dirty="0" err="1"/>
              <a:t>Ростехнадзор</a:t>
            </a:r>
            <a:r>
              <a:rPr lang="ru-RU" sz="1000" dirty="0"/>
              <a:t> в Дальневосточном федеральном округе наложил  </a:t>
            </a:r>
            <a:br>
              <a:rPr lang="ru-RU" sz="1000" dirty="0"/>
            </a:br>
            <a:r>
              <a:rPr lang="ru-RU" sz="1000" dirty="0"/>
              <a:t>2 006 штрафов на общую сумму  104 943 000 рублей. Из них </a:t>
            </a:r>
            <a:br>
              <a:rPr lang="ru-RU" sz="1000" dirty="0"/>
            </a:br>
            <a:r>
              <a:rPr lang="ru-RU" sz="1000" dirty="0"/>
              <a:t>2 %-физические лица (в расчете Индекса не использовались).</a:t>
            </a:r>
          </a:p>
          <a:p>
            <a:pPr algn="just"/>
            <a:endParaRPr lang="ru-RU" sz="1000" dirty="0"/>
          </a:p>
          <a:p>
            <a:pPr algn="just"/>
            <a:r>
              <a:rPr lang="ru-RU" sz="1000" dirty="0"/>
              <a:t>В 2020 году </a:t>
            </a:r>
            <a:r>
              <a:rPr lang="ru-RU" sz="1000" dirty="0" err="1"/>
              <a:t>Россельхознадзор</a:t>
            </a:r>
            <a:r>
              <a:rPr lang="ru-RU" sz="1000" dirty="0"/>
              <a:t> в Дальневосточном федеральном округе наложил </a:t>
            </a:r>
            <a:br>
              <a:rPr lang="ru-RU" sz="1000" dirty="0"/>
            </a:br>
            <a:r>
              <a:rPr lang="ru-RU" sz="1000" dirty="0"/>
              <a:t>7 024 штрафа на общую сумму 52 904 000 рублей. Из них </a:t>
            </a:r>
            <a:br>
              <a:rPr lang="ru-RU" sz="1000" dirty="0"/>
            </a:br>
            <a:r>
              <a:rPr lang="ru-RU" sz="1000" dirty="0"/>
              <a:t>42 %-физические лица (в расчете Индекса не использовались).</a:t>
            </a:r>
          </a:p>
          <a:p>
            <a:pPr algn="just"/>
            <a:endParaRPr lang="ru-RU" sz="1000" dirty="0"/>
          </a:p>
          <a:p>
            <a:pPr algn="just"/>
            <a:r>
              <a:rPr lang="ru-RU" sz="1000" dirty="0"/>
              <a:t>В 2020 году </a:t>
            </a:r>
            <a:r>
              <a:rPr lang="ru-RU" sz="1000" dirty="0" err="1"/>
              <a:t>Росприроднадзор</a:t>
            </a:r>
            <a:r>
              <a:rPr lang="ru-RU" sz="1000" dirty="0"/>
              <a:t> в Дальневосточном федеральном округе наложил штрафов 2 292 штрафа на общую сумму </a:t>
            </a:r>
            <a:br>
              <a:rPr lang="ru-RU" sz="1000" dirty="0"/>
            </a:br>
            <a:r>
              <a:rPr lang="ru-RU" sz="1000" dirty="0"/>
              <a:t>176 139 000 рублей. Из них 3 %-физические лица (в расчете Индекса </a:t>
            </a:r>
            <a:br>
              <a:rPr lang="ru-RU" sz="1000" dirty="0"/>
            </a:br>
            <a:r>
              <a:rPr lang="ru-RU" sz="1000" dirty="0"/>
              <a:t>не использовались).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79310949"/>
              </p:ext>
            </p:extLst>
          </p:nvPr>
        </p:nvGraphicFramePr>
        <p:xfrm>
          <a:off x="572481" y="1066800"/>
          <a:ext cx="5460019" cy="314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41929213"/>
              </p:ext>
            </p:extLst>
          </p:nvPr>
        </p:nvGraphicFramePr>
        <p:xfrm>
          <a:off x="6388100" y="1066800"/>
          <a:ext cx="4825999" cy="306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85341" y="1275834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2020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88100" y="1275834"/>
            <a:ext cx="712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xmlns="" val="3749316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9"/>
          <p:cNvSpPr txBox="1"/>
          <p:nvPr/>
        </p:nvSpPr>
        <p:spPr>
          <a:xfrm>
            <a:off x="665018" y="296013"/>
            <a:ext cx="994202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b="1" spc="65" dirty="0">
                <a:solidFill>
                  <a:srgbClr val="0068AC"/>
                </a:solidFill>
                <a:latin typeface="Arial"/>
                <a:cs typeface="Arial"/>
              </a:rPr>
              <a:t>КЛЮЧЕВЫЕ ПОКАЗАТЕЛИ, РАССЧИТАННЫЕ ДЛЯ ДАЛЬНЕВОСТОЧНОГО ФЕДЕРАЛЬНОГО ОКРУГА (по данным за 2021 год)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4824790"/>
              </p:ext>
            </p:extLst>
          </p:nvPr>
        </p:nvGraphicFramePr>
        <p:xfrm>
          <a:off x="378229" y="1163638"/>
          <a:ext cx="11229571" cy="502126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854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7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08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09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40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417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541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3721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15304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7580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8892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393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Место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Регион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Итоговый балл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err="1">
                          <a:effectLst/>
                        </a:rPr>
                        <a:t>Роспотребнадзор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err="1">
                          <a:effectLst/>
                        </a:rPr>
                        <a:t>Росприроднадзор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err="1">
                          <a:effectLst/>
                        </a:rPr>
                        <a:t>Ростехнадзор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err="1">
                          <a:effectLst/>
                        </a:rPr>
                        <a:t>Россельхознадзор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МЧС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err="1">
                          <a:effectLst/>
                        </a:rPr>
                        <a:t>Ространснадзор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Росздравнадзор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err="1">
                          <a:effectLst/>
                        </a:rPr>
                        <a:t>Роструд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Сахалинская область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3,41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0,50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6,40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6,90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5,20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1,10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0,20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Камчатский край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3,41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4,10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0,90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0,30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2,70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6,60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3,40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2,80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6,50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46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Еврейская автономная область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3,95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6,40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4,30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1,40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4,40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3,40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6,30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1,50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3,90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Амурская область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4,30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5,10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5,30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0,40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3,50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3,50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7,60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3,70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5,30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Чукотский АО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4,58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6,70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6,10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3,20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2,50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0,80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2,10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8,20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3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Хабаровский край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4,58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1,50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0,20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8,40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4,80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4,90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5,80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3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Приморский край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4,63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5,20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7,10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2,20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6,20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4,10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6,40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3,90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1,90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3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Республика Бурятия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4,96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3,30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5,20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6,30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3,60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1,60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8,30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8,10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3,30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3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Магаданская область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5,06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2,20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0,50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7,50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6,80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7,10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2,80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6,90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6,70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3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Республика Саха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5,09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4,30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7,60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3,70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3,10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7,30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6,70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3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85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Забайкальский край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6,89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5,90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7,50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4,90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8,20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8,10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6,20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8,30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5" marR="7105" marT="710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8271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9"/>
          <p:cNvSpPr txBox="1"/>
          <p:nvPr/>
        </p:nvSpPr>
        <p:spPr>
          <a:xfrm>
            <a:off x="665018" y="296013"/>
            <a:ext cx="994202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b="1" spc="65" dirty="0">
                <a:solidFill>
                  <a:srgbClr val="0068AC"/>
                </a:solidFill>
                <a:latin typeface="Arial"/>
                <a:cs typeface="Arial"/>
              </a:rPr>
              <a:t>КЛЮЧЕВЫЕ ПОКАЗАТЕЛИ, РАССЧИТАННЫЕ ДЛЯ ДАЛЬНЕВОСТОЧНОГО ФЕДЕРАЛЬНОГО ОКРУГА (по данным за 2021 год)</a:t>
            </a:r>
          </a:p>
        </p:txBody>
      </p:sp>
      <p:graphicFrame>
        <p:nvGraphicFramePr>
          <p:cNvPr id="6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1424672"/>
              </p:ext>
            </p:extLst>
          </p:nvPr>
        </p:nvGraphicFramePr>
        <p:xfrm>
          <a:off x="1150069" y="1165839"/>
          <a:ext cx="10325909" cy="43895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85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44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158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84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484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6409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3820" algn="l">
                        <a:lnSpc>
                          <a:spcPct val="114999"/>
                        </a:lnSpc>
                        <a:spcBef>
                          <a:spcPts val="215"/>
                        </a:spcBef>
                        <a:tabLst>
                          <a:tab pos="733425" algn="l"/>
                          <a:tab pos="1191895" algn="l"/>
                        </a:tabLst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1)	-	ДОЛЯ 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ПРЕДУПРЕЖДЕНИЙ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1440" marR="83820" algn="l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ОТ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ОБЩЕГО ЧИСЛА 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НАКАЗАНИЙ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3820" algn="l">
                        <a:lnSpc>
                          <a:spcPct val="114999"/>
                        </a:lnSpc>
                        <a:spcBef>
                          <a:spcPts val="215"/>
                        </a:spcBef>
                        <a:tabLst>
                          <a:tab pos="1452245" algn="l"/>
                        </a:tabLst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(P2)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- ДОЛЯ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ОРГАНИЗАЦИЙ 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ИП, ПОДВЕРГНУТЫХ  КОНТРОЛЮ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И НАДЗОРУ 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ОТ 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ОБ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lang="ru-RU" sz="1000" b="1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ЧИ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ЛА  ПОДКОНТРОЛЬНЫХ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765810" algn="l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(P3)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- ДОЛЯ  </a:t>
                      </a:r>
                      <a:r>
                        <a:rPr lang="ru-RU" sz="1000" b="1" spc="-5" dirty="0">
                          <a:latin typeface="Times New Roman"/>
                          <a:cs typeface="Times New Roman"/>
                        </a:rPr>
                        <a:t>ПРОФИЛАКТИЧЕСКИХ МЕРОПРИЯТИЙ В ОБЩЕМ КОЛИЧЕСТВЕ КОНТРОЛЬНО-НАДЗОРНЫХ И ПРОФИЛАКТИЧЕСКИХ МЕРОПРИЯТИЙ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765810" algn="l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ru-RU" sz="1000" b="1" dirty="0">
                          <a:latin typeface="Times New Roman"/>
                          <a:cs typeface="Times New Roman"/>
                        </a:rPr>
                        <a:t>КОЛИЧЕСТВО АДМИНИСТРАТИВНЫХ РАССЛЕДОВАНИЙ БЕЗ ПРОВЕДЕНИЯ КОНТРОЛЬНО-НАДЗОРНЫХ МЕРОПРИЯТИЙ</a:t>
                      </a: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98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РОСПОТРЕБНАДЗОР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10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18,2 %</a:t>
                      </a:r>
                      <a:endParaRPr sz="11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10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10,5 %</a:t>
                      </a:r>
                      <a:endParaRPr sz="1100" dirty="0">
                        <a:solidFill>
                          <a:srgbClr val="C0000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24,4 %</a:t>
                      </a:r>
                      <a:endParaRPr sz="11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2171</a:t>
                      </a:r>
                      <a:endParaRPr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98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РОСПРИРОДНАДЗОР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635" algn="l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lang="ru-RU" sz="110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22,2 %</a:t>
                      </a:r>
                      <a:endParaRPr sz="11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34,2 %</a:t>
                      </a:r>
                      <a:endParaRPr sz="1050" dirty="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endParaRPr sz="105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360</a:t>
                      </a:r>
                      <a:endParaRPr sz="105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398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РОСТЕХНАДЗОР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10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19,2 %</a:t>
                      </a:r>
                      <a:endParaRPr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6,0 %</a:t>
                      </a:r>
                      <a:endParaRPr sz="1050" dirty="0">
                        <a:solidFill>
                          <a:srgbClr val="C0000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38,7 %</a:t>
                      </a:r>
                      <a:endParaRPr sz="1050" dirty="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176</a:t>
                      </a:r>
                      <a:endParaRPr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398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РОССЕЛЬХОЗНАДЗОР</a:t>
                      </a:r>
                    </a:p>
                  </a:txBody>
                  <a:tcPr marL="0" marR="0" marT="10477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10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37,1 %</a:t>
                      </a:r>
                      <a:endParaRPr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3,7 %</a:t>
                      </a:r>
                      <a:endParaRPr sz="1050" dirty="0">
                        <a:solidFill>
                          <a:srgbClr val="4FA216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39,8 %</a:t>
                      </a:r>
                      <a:endParaRPr sz="1050" dirty="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592</a:t>
                      </a:r>
                      <a:endParaRPr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398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МЧС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541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10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73,8 %</a:t>
                      </a:r>
                      <a:endParaRPr sz="1100" dirty="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2,7 %</a:t>
                      </a:r>
                      <a:endParaRPr sz="1050" dirty="0">
                        <a:solidFill>
                          <a:srgbClr val="4FA216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24,9 %</a:t>
                      </a:r>
                      <a:endParaRPr sz="1050" dirty="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484</a:t>
                      </a:r>
                      <a:endParaRPr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98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ru-RU" sz="1000" dirty="0">
                          <a:latin typeface="Times New Roman"/>
                          <a:cs typeface="Times New Roman"/>
                        </a:rPr>
                        <a:t>РОСЗДРАВНАДЗОР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541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10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32,0 %</a:t>
                      </a:r>
                      <a:endParaRPr sz="1100" dirty="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09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2,6 %</a:t>
                      </a:r>
                      <a:endParaRPr sz="1050" dirty="0">
                        <a:solidFill>
                          <a:srgbClr val="00B05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09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53,0 %</a:t>
                      </a:r>
                      <a:endParaRPr sz="105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22</a:t>
                      </a:r>
                      <a:endParaRPr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398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ru-RU" sz="1000" dirty="0">
                          <a:latin typeface="Times New Roman"/>
                          <a:cs typeface="Times New Roman"/>
                        </a:rPr>
                        <a:t>РОСТРАНСНАДЗОР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541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10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9,9 %</a:t>
                      </a:r>
                      <a:endParaRPr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09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11,7 %</a:t>
                      </a:r>
                      <a:endParaRPr sz="1050" dirty="0">
                        <a:solidFill>
                          <a:srgbClr val="C0000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09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endParaRPr sz="105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1415</a:t>
                      </a:r>
                      <a:endParaRPr sz="105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398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РОСТРУД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541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30,6 %</a:t>
                      </a:r>
                      <a:endParaRPr sz="11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09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1,2 %</a:t>
                      </a:r>
                      <a:endParaRPr sz="1100" dirty="0">
                        <a:solidFill>
                          <a:srgbClr val="00B05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09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66,9 %</a:t>
                      </a:r>
                      <a:endParaRPr sz="1050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88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 algn="l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1687</a:t>
                      </a:r>
                      <a:endParaRPr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88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7" name="object 5"/>
          <p:cNvSpPr txBox="1"/>
          <p:nvPr/>
        </p:nvSpPr>
        <p:spPr>
          <a:xfrm>
            <a:off x="918221" y="5660728"/>
            <a:ext cx="10154592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8435" algn="ctr">
              <a:lnSpc>
                <a:spcPct val="100000"/>
              </a:lnSpc>
              <a:spcBef>
                <a:spcPts val="95"/>
              </a:spcBef>
            </a:pPr>
            <a:r>
              <a:rPr sz="1400" spc="-10" dirty="0">
                <a:latin typeface="Carlito"/>
                <a:cs typeface="Carlito"/>
              </a:rPr>
              <a:t>Зеленым цветом </a:t>
            </a:r>
            <a:r>
              <a:rPr sz="1400" spc="-5" dirty="0">
                <a:latin typeface="Carlito"/>
                <a:cs typeface="Carlito"/>
              </a:rPr>
              <a:t>– «лучше, чем в </a:t>
            </a:r>
            <a:r>
              <a:rPr sz="1400" spc="-10" dirty="0">
                <a:latin typeface="Carlito"/>
                <a:cs typeface="Carlito"/>
              </a:rPr>
              <a:t>среднем </a:t>
            </a:r>
            <a:r>
              <a:rPr sz="1400" spc="-5" dirty="0">
                <a:latin typeface="Carlito"/>
                <a:cs typeface="Carlito"/>
              </a:rPr>
              <a:t>по </a:t>
            </a:r>
            <a:r>
              <a:rPr sz="1400" spc="-10" dirty="0">
                <a:latin typeface="Carlito"/>
                <a:cs typeface="Carlito"/>
              </a:rPr>
              <a:t>России», </a:t>
            </a:r>
            <a:r>
              <a:rPr sz="1400" spc="-5" dirty="0">
                <a:latin typeface="Carlito"/>
                <a:cs typeface="Carlito"/>
              </a:rPr>
              <a:t>красным </a:t>
            </a:r>
            <a:r>
              <a:rPr sz="1400" spc="-10" dirty="0">
                <a:latin typeface="Carlito"/>
                <a:cs typeface="Carlito"/>
              </a:rPr>
              <a:t>цветом </a:t>
            </a:r>
            <a:r>
              <a:rPr sz="1400" spc="-5" dirty="0">
                <a:latin typeface="Carlito"/>
                <a:cs typeface="Carlito"/>
              </a:rPr>
              <a:t>– </a:t>
            </a:r>
            <a:r>
              <a:rPr sz="1400" spc="-10" dirty="0">
                <a:latin typeface="Carlito"/>
                <a:cs typeface="Carlito"/>
              </a:rPr>
              <a:t>«хуже </a:t>
            </a:r>
            <a:r>
              <a:rPr sz="1400" spc="-5" dirty="0">
                <a:latin typeface="Carlito"/>
                <a:cs typeface="Carlito"/>
              </a:rPr>
              <a:t>чем в </a:t>
            </a:r>
            <a:r>
              <a:rPr sz="1400" spc="-10" dirty="0">
                <a:latin typeface="Carlito"/>
                <a:cs typeface="Carlito"/>
              </a:rPr>
              <a:t>среднем </a:t>
            </a:r>
            <a:r>
              <a:rPr sz="1400" spc="-5" dirty="0">
                <a:latin typeface="Carlito"/>
                <a:cs typeface="Carlito"/>
              </a:rPr>
              <a:t>по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10" dirty="0" err="1">
                <a:latin typeface="Carlito"/>
                <a:cs typeface="Carlito"/>
              </a:rPr>
              <a:t>России</a:t>
            </a:r>
            <a:r>
              <a:rPr sz="1400" spc="-10" dirty="0">
                <a:latin typeface="Carlito"/>
                <a:cs typeface="Carlito"/>
              </a:rPr>
              <a:t>».</a:t>
            </a:r>
            <a:endParaRPr sz="15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607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/>
          <p:nvPr/>
        </p:nvSpPr>
        <p:spPr>
          <a:xfrm>
            <a:off x="562717" y="459995"/>
            <a:ext cx="11130959" cy="2205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b="1" dirty="0">
                <a:latin typeface="Verdana"/>
                <a:cs typeface="Verdana"/>
              </a:rPr>
              <a:t>Расчет </a:t>
            </a:r>
            <a:r>
              <a:rPr sz="1350" b="1" spc="-5" dirty="0" err="1">
                <a:latin typeface="Verdana"/>
                <a:cs typeface="Verdana"/>
              </a:rPr>
              <a:t>показателей</a:t>
            </a:r>
            <a:r>
              <a:rPr sz="1350" b="1" spc="-5" dirty="0">
                <a:latin typeface="Verdana"/>
                <a:cs typeface="Verdana"/>
              </a:rPr>
              <a:t> </a:t>
            </a:r>
            <a:r>
              <a:rPr sz="1350" b="1" spc="-5" dirty="0" err="1">
                <a:latin typeface="Verdana"/>
                <a:cs typeface="Verdana"/>
              </a:rPr>
              <a:t>Роспотребнадзора</a:t>
            </a:r>
            <a:r>
              <a:rPr sz="1350" b="1" spc="-5" dirty="0">
                <a:latin typeface="Verdana"/>
                <a:cs typeface="Verdana"/>
              </a:rPr>
              <a:t> </a:t>
            </a:r>
            <a:r>
              <a:rPr sz="1350" b="1" dirty="0">
                <a:latin typeface="Verdana"/>
                <a:cs typeface="Verdana"/>
              </a:rPr>
              <a:t>по </a:t>
            </a:r>
            <a:r>
              <a:rPr lang="ru-RU" sz="1350" b="1" spc="-5" dirty="0">
                <a:latin typeface="Verdana"/>
                <a:cs typeface="Verdana"/>
              </a:rPr>
              <a:t>Дальневосточному федеральному округу</a:t>
            </a:r>
            <a:endParaRPr sz="1350" b="1" spc="-5" dirty="0">
              <a:latin typeface="Verdana"/>
              <a:cs typeface="Verdana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85198532"/>
              </p:ext>
            </p:extLst>
          </p:nvPr>
        </p:nvGraphicFramePr>
        <p:xfrm>
          <a:off x="434390" y="952245"/>
          <a:ext cx="7084011" cy="132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49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41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1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30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12700" marR="12700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12700" marR="12700" marT="393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ПРЕДУПРЕЖДЕНИЙ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1832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ПРЕДУПРЕЖДЕНИЙ ОТ  ОБЩЕГО ЧИСЛА НАКАЗАНИЙ  (P1)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18,2 %</a:t>
                      </a:r>
                    </a:p>
                  </a:txBody>
                  <a:tcPr marL="12700" marR="127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ПОСТАНОВЛЕНИЙ О НАЗНАЧЕНИИ  АДМИНИСТРАТИВНОГО НАКАЗАНИЯ ВЫНЕСЕННЫХ  КОНТРОЛИРУЮЩИМ ОРГАНОМ В ОТНОШЕНИИ  ЮРИДИЧЕСКИХ ЛИЦ И ИНДИВИДУАЛЬНЫХ ПРЕДПРИНИМАТЕЛЕЙ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10045</a:t>
                      </a:r>
                    </a:p>
                  </a:txBody>
                  <a:tcPr marL="12700" marR="12700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2238937"/>
              </p:ext>
            </p:extLst>
          </p:nvPr>
        </p:nvGraphicFramePr>
        <p:xfrm>
          <a:off x="408992" y="2489454"/>
          <a:ext cx="7109409" cy="10742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81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3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66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15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7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600" dirty="0">
                        <a:effectLst/>
                        <a:latin typeface="Calibri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8245" marR="8245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8245" marR="8245" marT="255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ИНДИВИДУАЛЬНЫХ ПРЕДПРИНИМАТЕЛЕЙ, В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ОТНОШЕНИИ КОТОРЫХ ПРОВОДИЛИСЬ ПЛАНОВЫЕ,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ВНЕПЛАНОВЫЕ ПРОВЕРКИ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7130</a:t>
                      </a:r>
                    </a:p>
                  </a:txBody>
                  <a:tcPr marL="8245" marR="8245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ДОЛЯ ОРГАНИЗАЦИЙ И ИП,  ПОДВЕРГНУТЫХ КОНТРОЛЮ И  НАДЗОРУ ОТ ОБЩЕГО ЧИСЛА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ПОДКОНТРОЛЬНЫХ (P2)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4FA216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10,5 %</a:t>
                      </a:r>
                    </a:p>
                  </a:txBody>
                  <a:tcPr marL="8245" marR="8245" marT="618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ОБЩЕЕ КОЛИЧЕСТВО ЮРИДИЧЕСКИХ ЛИЦ И  ИНДИВИДУАЛЬНЫХ ПРЕДПРИНИМАТЕЛЕЙ,  ОСУЩЕСТВЛЯЮЩИХ ДЕЯТЕЛЬНОСТЬ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НА ТЕРРИТОРИИ СУБЪЕКТА РОССИЙСКОЙ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ФЕДЕРАЦИИ, ДЕЯТЕЛЬНОСТЬ КОТОРЫХ ПОДЛЕЖИТ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ГОСУДАРСТВЕННОМУ КОНТРОЛЮ (НАДЗОРУ) СО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СТОРОНЫ КОНТРОЛИРУЮЩЕГО ОРГАНА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45" marR="8245" marT="20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68167</a:t>
                      </a:r>
                    </a:p>
                  </a:txBody>
                  <a:tcPr marL="8245" marR="8245" marT="6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object 5"/>
          <p:cNvSpPr txBox="1"/>
          <p:nvPr/>
        </p:nvSpPr>
        <p:spPr>
          <a:xfrm>
            <a:off x="8172391" y="914400"/>
            <a:ext cx="3521287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5080" indent="-31115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Предупреждений </a:t>
            </a:r>
            <a:r>
              <a:rPr sz="900" b="1" dirty="0">
                <a:latin typeface="Times New Roman"/>
                <a:cs typeface="Times New Roman"/>
              </a:rPr>
              <a:t>от</a:t>
            </a:r>
            <a:r>
              <a:rPr sz="900" b="1" spc="-8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общего  </a:t>
            </a:r>
            <a:r>
              <a:rPr sz="900" b="1" dirty="0" err="1">
                <a:latin typeface="Times New Roman"/>
                <a:cs typeface="Times New Roman"/>
              </a:rPr>
              <a:t>числа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sz="900" b="1" spc="-5" dirty="0" err="1">
                <a:latin typeface="Times New Roman"/>
                <a:cs typeface="Times New Roman"/>
              </a:rPr>
              <a:t>наказаний</a:t>
            </a:r>
            <a:r>
              <a:rPr lang="ru-RU" sz="900" b="1" spc="-5" dirty="0">
                <a:latin typeface="Times New Roman"/>
                <a:cs typeface="Times New Roman"/>
              </a:rPr>
              <a:t>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65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11</a:t>
            </a:r>
            <a:r>
              <a:rPr sz="900" b="1" dirty="0">
                <a:latin typeface="Times New Roman"/>
                <a:cs typeface="Times New Roman"/>
              </a:rPr>
              <a:t>,</a:t>
            </a:r>
            <a:r>
              <a:rPr lang="ru-RU" sz="900" b="1" dirty="0">
                <a:latin typeface="Times New Roman"/>
                <a:cs typeface="Times New Roman"/>
              </a:rPr>
              <a:t>6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11" name="object 9"/>
          <p:cNvSpPr txBox="1"/>
          <p:nvPr/>
        </p:nvSpPr>
        <p:spPr>
          <a:xfrm>
            <a:off x="7987817" y="2789428"/>
            <a:ext cx="3890433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33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</a:t>
            </a:r>
            <a:r>
              <a:rPr sz="900" b="1" dirty="0">
                <a:latin typeface="Times New Roman"/>
                <a:cs typeface="Times New Roman"/>
              </a:rPr>
              <a:t>доли </a:t>
            </a:r>
            <a:r>
              <a:rPr sz="900" b="1" spc="-5" dirty="0">
                <a:latin typeface="Times New Roman"/>
                <a:cs typeface="Times New Roman"/>
              </a:rPr>
              <a:t>организаций </a:t>
            </a:r>
            <a:r>
              <a:rPr sz="900" b="1" dirty="0">
                <a:latin typeface="Times New Roman"/>
                <a:cs typeface="Times New Roman"/>
              </a:rPr>
              <a:t>и ИП,  </a:t>
            </a:r>
            <a:r>
              <a:rPr sz="900" b="1" spc="-5" dirty="0">
                <a:latin typeface="Times New Roman"/>
                <a:cs typeface="Times New Roman"/>
              </a:rPr>
              <a:t>подвергнутых контролю </a:t>
            </a:r>
            <a:r>
              <a:rPr sz="900" b="1" dirty="0">
                <a:latin typeface="Times New Roman"/>
                <a:cs typeface="Times New Roman"/>
              </a:rPr>
              <a:t>и </a:t>
            </a:r>
            <a:r>
              <a:rPr sz="900" b="1" spc="-5" dirty="0">
                <a:latin typeface="Times New Roman"/>
                <a:cs typeface="Times New Roman"/>
              </a:rPr>
              <a:t>надзору </a:t>
            </a:r>
            <a:r>
              <a:rPr sz="900" b="1" dirty="0">
                <a:latin typeface="Times New Roman"/>
                <a:cs typeface="Times New Roman"/>
              </a:rPr>
              <a:t>(вся Россия) –</a:t>
            </a:r>
            <a:r>
              <a:rPr sz="900" b="1" spc="-114" dirty="0">
                <a:latin typeface="Times New Roman"/>
                <a:cs typeface="Times New Roman"/>
              </a:rPr>
              <a:t> </a:t>
            </a:r>
            <a:r>
              <a:rPr lang="ru-RU" sz="900" b="1" dirty="0">
                <a:latin typeface="Times New Roman"/>
                <a:cs typeface="Times New Roman"/>
              </a:rPr>
              <a:t>12</a:t>
            </a:r>
            <a:r>
              <a:rPr sz="900" b="1" dirty="0">
                <a:latin typeface="Times New Roman"/>
                <a:cs typeface="Times New Roman"/>
              </a:rPr>
              <a:t>,</a:t>
            </a:r>
            <a:r>
              <a:rPr lang="ru-RU" sz="900" b="1" dirty="0">
                <a:latin typeface="Times New Roman"/>
                <a:cs typeface="Times New Roman"/>
              </a:rPr>
              <a:t>5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6736971"/>
              </p:ext>
            </p:extLst>
          </p:nvPr>
        </p:nvGraphicFramePr>
        <p:xfrm>
          <a:off x="434390" y="3813598"/>
          <a:ext cx="7097182" cy="9557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01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1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58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013"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Значение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КОЛИЧЕСТВО ПРОФИЛАКТИЧЕСКИХ МЕРОПРИЯТИЙ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942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ДОЛЯ ПРОФИЛАКТИЧЕСКИХ</a:t>
                      </a:r>
                      <a:r>
                        <a:rPr lang="ru-RU" sz="700" baseline="0" dirty="0">
                          <a:effectLst/>
                        </a:rPr>
                        <a:t> МЕРОПРИЯТИЙ В ОБЩЕМ КОЛИЧЕСТВЕ КОНТРОЛЬНО-НАДЗОРНЫХ И ПРОФИЛАКТИЧЕСКИХ МЕРОПРИЯТИЙ</a:t>
                      </a:r>
                      <a:r>
                        <a:rPr lang="ru-RU" sz="700" dirty="0">
                          <a:effectLst/>
                        </a:rPr>
                        <a:t> (P3)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24,4 %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КОНТРОЛЬНО-НАДЗОРНЫХ МЕРОПРИЯТИЙ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2919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3" name="object 11"/>
          <p:cNvSpPr txBox="1"/>
          <p:nvPr/>
        </p:nvSpPr>
        <p:spPr>
          <a:xfrm>
            <a:off x="8265499" y="4191000"/>
            <a:ext cx="366522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imes New Roman"/>
                <a:cs typeface="Times New Roman"/>
              </a:rPr>
              <a:t>Средний уровень по </a:t>
            </a:r>
            <a:r>
              <a:rPr sz="900" b="1" dirty="0" err="1">
                <a:latin typeface="Times New Roman"/>
                <a:cs typeface="Times New Roman"/>
              </a:rPr>
              <a:t>доле</a:t>
            </a:r>
            <a:r>
              <a:rPr sz="900" b="1" dirty="0">
                <a:latin typeface="Times New Roman"/>
                <a:cs typeface="Times New Roman"/>
              </a:rPr>
              <a:t> </a:t>
            </a:r>
            <a:r>
              <a:rPr lang="ru-RU" sz="900" b="1" spc="-5" dirty="0">
                <a:latin typeface="Times New Roman"/>
                <a:cs typeface="Times New Roman"/>
              </a:rPr>
              <a:t>профилактических мероприятий в общем количестве контрольно-надзорных и профилактических мероприятий</a:t>
            </a:r>
            <a:r>
              <a:rPr sz="900" b="1" dirty="0">
                <a:latin typeface="Times New Roman"/>
                <a:cs typeface="Times New Roman"/>
              </a:rPr>
              <a:t> –</a:t>
            </a:r>
            <a:r>
              <a:rPr sz="900" b="1" spc="-100" dirty="0">
                <a:latin typeface="Times New Roman"/>
                <a:cs typeface="Times New Roman"/>
              </a:rPr>
              <a:t> </a:t>
            </a:r>
            <a:r>
              <a:rPr lang="ru-RU" sz="900" b="1" spc="-100" dirty="0">
                <a:latin typeface="Times New Roman"/>
                <a:cs typeface="Times New Roman"/>
              </a:rPr>
              <a:t>27</a:t>
            </a:r>
            <a:r>
              <a:rPr lang="ru-RU" sz="900" b="1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%</a:t>
            </a:r>
            <a:endParaRPr sz="900" dirty="0">
              <a:latin typeface="Times New Roman"/>
              <a:cs typeface="Times New Roman"/>
            </a:endParaRPr>
          </a:p>
        </p:txBody>
      </p:sp>
      <p:pic>
        <p:nvPicPr>
          <p:cNvPr id="1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9544" y="1313775"/>
            <a:ext cx="3254133" cy="1475653"/>
          </a:xfrm>
          <a:prstGeom prst="rect">
            <a:avLst/>
          </a:prstGeom>
        </p:spPr>
      </p:pic>
      <p:pic>
        <p:nvPicPr>
          <p:cNvPr id="15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9543" y="3140788"/>
            <a:ext cx="3254133" cy="1030978"/>
          </a:xfrm>
          <a:prstGeom prst="rect">
            <a:avLst/>
          </a:prstGeom>
        </p:spPr>
      </p:pic>
      <p:pic>
        <p:nvPicPr>
          <p:cNvPr id="16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9544" y="4715588"/>
            <a:ext cx="3254134" cy="112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19805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8">
      <a:majorFont>
        <a:latin typeface="Muller ExtraBold"/>
        <a:ea typeface="Helvetica Neue"/>
        <a:cs typeface="Helvetica Neue"/>
      </a:majorFont>
      <a:minorFont>
        <a:latin typeface="Muller Regular"/>
        <a:ea typeface="Helvetica Neue"/>
        <a:cs typeface="Helvetica Neu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342900" indent="-342900" algn="l">
          <a:buFont typeface="+mj-lt"/>
          <a:buAutoNum type="arabicPeriod"/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9346</TotalTime>
  <Words>3029</Words>
  <Application>Microsoft Office PowerPoint</Application>
  <PresentationFormat>Произвольный</PresentationFormat>
  <Paragraphs>784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НЭП «РОСТ ДЛЯ ВСЕХ»</dc:title>
  <dc:creator>Boris Titov</dc:creator>
  <cp:lastModifiedBy>station</cp:lastModifiedBy>
  <cp:revision>821</cp:revision>
  <cp:lastPrinted>2022-06-01T16:50:22Z</cp:lastPrinted>
  <dcterms:created xsi:type="dcterms:W3CDTF">2020-09-07T10:25:17Z</dcterms:created>
  <dcterms:modified xsi:type="dcterms:W3CDTF">2022-06-21T02:27:01Z</dcterms:modified>
</cp:coreProperties>
</file>